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5"/>
  </p:notesMasterIdLst>
  <p:sldIdLst>
    <p:sldId id="272" r:id="rId2"/>
    <p:sldId id="273" r:id="rId3"/>
    <p:sldId id="274" r:id="rId4"/>
    <p:sldId id="313" r:id="rId5"/>
    <p:sldId id="315" r:id="rId6"/>
    <p:sldId id="302" r:id="rId7"/>
    <p:sldId id="314" r:id="rId8"/>
    <p:sldId id="303" r:id="rId9"/>
    <p:sldId id="286" r:id="rId10"/>
    <p:sldId id="287" r:id="rId11"/>
    <p:sldId id="288" r:id="rId12"/>
    <p:sldId id="289" r:id="rId13"/>
    <p:sldId id="290" r:id="rId14"/>
    <p:sldId id="275" r:id="rId15"/>
    <p:sldId id="276" r:id="rId16"/>
    <p:sldId id="280" r:id="rId17"/>
    <p:sldId id="282" r:id="rId18"/>
    <p:sldId id="297" r:id="rId19"/>
    <p:sldId id="298" r:id="rId20"/>
    <p:sldId id="299" r:id="rId21"/>
    <p:sldId id="278" r:id="rId22"/>
    <p:sldId id="283" r:id="rId23"/>
    <p:sldId id="301" r:id="rId24"/>
    <p:sldId id="300" r:id="rId25"/>
    <p:sldId id="279" r:id="rId26"/>
    <p:sldId id="312" r:id="rId27"/>
    <p:sldId id="308" r:id="rId28"/>
    <p:sldId id="291" r:id="rId29"/>
    <p:sldId id="304" r:id="rId30"/>
    <p:sldId id="305" r:id="rId31"/>
    <p:sldId id="306" r:id="rId32"/>
    <p:sldId id="307" r:id="rId33"/>
    <p:sldId id="28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8BCBA4-50CB-4250-8554-03E32395CC77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56F72876-8D1E-42C2-9137-46A0F8B18C6E}">
      <dgm:prSet phldrT="[Text]"/>
      <dgm:spPr/>
      <dgm:t>
        <a:bodyPr/>
        <a:lstStyle/>
        <a:p>
          <a:r>
            <a:rPr lang="id-ID" dirty="0"/>
            <a:t>Rujukan</a:t>
          </a:r>
        </a:p>
      </dgm:t>
    </dgm:pt>
    <dgm:pt modelId="{3B9AC23B-27A5-44D0-B332-04DE0CC9A9F7}" type="parTrans" cxnId="{20445213-84FE-4CB1-8DD0-1813739B4127}">
      <dgm:prSet/>
      <dgm:spPr/>
      <dgm:t>
        <a:bodyPr/>
        <a:lstStyle/>
        <a:p>
          <a:endParaRPr lang="id-ID"/>
        </a:p>
      </dgm:t>
    </dgm:pt>
    <dgm:pt modelId="{AD8D7812-4374-4FC0-8C37-8353FE16BEDC}" type="sibTrans" cxnId="{20445213-84FE-4CB1-8DD0-1813739B4127}">
      <dgm:prSet/>
      <dgm:spPr/>
      <dgm:t>
        <a:bodyPr/>
        <a:lstStyle/>
        <a:p>
          <a:endParaRPr lang="id-ID"/>
        </a:p>
      </dgm:t>
    </dgm:pt>
    <dgm:pt modelId="{9B892E7A-A2FF-48FF-8527-92CE609DC084}">
      <dgm:prSet phldrT="[Text]"/>
      <dgm:spPr/>
      <dgm:t>
        <a:bodyPr/>
        <a:lstStyle/>
        <a:p>
          <a:r>
            <a:rPr lang="id-ID" b="1" dirty="0"/>
            <a:t>Resume Medis</a:t>
          </a:r>
        </a:p>
      </dgm:t>
    </dgm:pt>
    <dgm:pt modelId="{5A2CF274-288A-44DB-86EA-954D016E9FE9}" type="parTrans" cxnId="{63660B84-DF03-48C2-A32F-9CFE9916408C}">
      <dgm:prSet/>
      <dgm:spPr/>
      <dgm:t>
        <a:bodyPr/>
        <a:lstStyle/>
        <a:p>
          <a:endParaRPr lang="id-ID"/>
        </a:p>
      </dgm:t>
    </dgm:pt>
    <dgm:pt modelId="{B4A19BF5-531E-4577-9F42-83DE143DC888}" type="sibTrans" cxnId="{63660B84-DF03-48C2-A32F-9CFE9916408C}">
      <dgm:prSet/>
      <dgm:spPr/>
      <dgm:t>
        <a:bodyPr/>
        <a:lstStyle/>
        <a:p>
          <a:endParaRPr lang="id-ID"/>
        </a:p>
      </dgm:t>
    </dgm:pt>
    <dgm:pt modelId="{E99C637F-1936-4B93-ACF8-A1BCD2E489C8}">
      <dgm:prSet phldrT="[Text]"/>
      <dgm:spPr/>
      <dgm:t>
        <a:bodyPr/>
        <a:lstStyle/>
        <a:p>
          <a:r>
            <a:rPr lang="id-ID" dirty="0"/>
            <a:t>Sumber Daya, dll</a:t>
          </a:r>
        </a:p>
      </dgm:t>
    </dgm:pt>
    <dgm:pt modelId="{EE81D85A-3441-46C7-9657-D3FE1D9552E1}" type="parTrans" cxnId="{44857E1D-227A-4E7A-B780-116DBE563C62}">
      <dgm:prSet/>
      <dgm:spPr/>
      <dgm:t>
        <a:bodyPr/>
        <a:lstStyle/>
        <a:p>
          <a:endParaRPr lang="id-ID"/>
        </a:p>
      </dgm:t>
    </dgm:pt>
    <dgm:pt modelId="{8297748A-B80F-457E-8AE3-AEA909430ED8}" type="sibTrans" cxnId="{44857E1D-227A-4E7A-B780-116DBE563C62}">
      <dgm:prSet/>
      <dgm:spPr/>
      <dgm:t>
        <a:bodyPr/>
        <a:lstStyle/>
        <a:p>
          <a:endParaRPr lang="id-ID"/>
        </a:p>
      </dgm:t>
    </dgm:pt>
    <dgm:pt modelId="{6074AC8B-1AD1-41A9-8035-6F4D89C3D833}">
      <dgm:prSet phldrT="[Text]"/>
      <dgm:spPr/>
      <dgm:t>
        <a:bodyPr/>
        <a:lstStyle/>
        <a:p>
          <a:r>
            <a:rPr lang="id-ID" dirty="0"/>
            <a:t>SISRUTE</a:t>
          </a:r>
        </a:p>
      </dgm:t>
    </dgm:pt>
    <dgm:pt modelId="{65B0358D-E693-4DA0-A936-E8FC6C9AAE2E}" type="parTrans" cxnId="{C3C6C19F-D3DE-4F62-AE58-B3DD2B0D4A30}">
      <dgm:prSet/>
      <dgm:spPr/>
      <dgm:t>
        <a:bodyPr/>
        <a:lstStyle/>
        <a:p>
          <a:endParaRPr lang="id-ID"/>
        </a:p>
      </dgm:t>
    </dgm:pt>
    <dgm:pt modelId="{F9D38A28-0B04-4563-B8D1-1D14D1CADC98}" type="sibTrans" cxnId="{C3C6C19F-D3DE-4F62-AE58-B3DD2B0D4A30}">
      <dgm:prSet/>
      <dgm:spPr/>
      <dgm:t>
        <a:bodyPr/>
        <a:lstStyle/>
        <a:p>
          <a:endParaRPr lang="id-ID"/>
        </a:p>
      </dgm:t>
    </dgm:pt>
    <dgm:pt modelId="{01BB17F8-67DF-4C06-B577-9DC0B94B28F7}" type="pres">
      <dgm:prSet presAssocID="{408BCBA4-50CB-4250-8554-03E32395CC77}" presName="Name0" presStyleCnt="0">
        <dgm:presLayoutVars>
          <dgm:chMax val="4"/>
          <dgm:resizeHandles val="exact"/>
        </dgm:presLayoutVars>
      </dgm:prSet>
      <dgm:spPr/>
    </dgm:pt>
    <dgm:pt modelId="{95E97F60-6193-4E4D-A806-64AAA0EAF53F}" type="pres">
      <dgm:prSet presAssocID="{408BCBA4-50CB-4250-8554-03E32395CC77}" presName="ellipse" presStyleLbl="trBgShp" presStyleIdx="0" presStyleCnt="1"/>
      <dgm:spPr/>
    </dgm:pt>
    <dgm:pt modelId="{33807AF5-B30E-4159-AFB1-C5983D3DFDB5}" type="pres">
      <dgm:prSet presAssocID="{408BCBA4-50CB-4250-8554-03E32395CC77}" presName="arrow1" presStyleLbl="fgShp" presStyleIdx="0" presStyleCnt="1"/>
      <dgm:spPr/>
    </dgm:pt>
    <dgm:pt modelId="{1E2E3CD0-57E3-4839-9911-6577595D9FA5}" type="pres">
      <dgm:prSet presAssocID="{408BCBA4-50CB-4250-8554-03E32395CC77}" presName="rectangle" presStyleLbl="revTx" presStyleIdx="0" presStyleCnt="1">
        <dgm:presLayoutVars>
          <dgm:bulletEnabled val="1"/>
        </dgm:presLayoutVars>
      </dgm:prSet>
      <dgm:spPr/>
    </dgm:pt>
    <dgm:pt modelId="{CC8C7BCD-5945-40DF-8C3F-6CF295952F1F}" type="pres">
      <dgm:prSet presAssocID="{9B892E7A-A2FF-48FF-8527-92CE609DC084}" presName="item1" presStyleLbl="node1" presStyleIdx="0" presStyleCnt="3">
        <dgm:presLayoutVars>
          <dgm:bulletEnabled val="1"/>
        </dgm:presLayoutVars>
      </dgm:prSet>
      <dgm:spPr/>
    </dgm:pt>
    <dgm:pt modelId="{A21A7283-677D-4817-9DDD-02F565BA3D89}" type="pres">
      <dgm:prSet presAssocID="{E99C637F-1936-4B93-ACF8-A1BCD2E489C8}" presName="item2" presStyleLbl="node1" presStyleIdx="1" presStyleCnt="3">
        <dgm:presLayoutVars>
          <dgm:bulletEnabled val="1"/>
        </dgm:presLayoutVars>
      </dgm:prSet>
      <dgm:spPr/>
    </dgm:pt>
    <dgm:pt modelId="{48BFDF7B-0199-4112-8F2D-547DF9B581D8}" type="pres">
      <dgm:prSet presAssocID="{6074AC8B-1AD1-41A9-8035-6F4D89C3D833}" presName="item3" presStyleLbl="node1" presStyleIdx="2" presStyleCnt="3">
        <dgm:presLayoutVars>
          <dgm:bulletEnabled val="1"/>
        </dgm:presLayoutVars>
      </dgm:prSet>
      <dgm:spPr/>
    </dgm:pt>
    <dgm:pt modelId="{0A742829-67E4-4C51-9179-860063D62D3D}" type="pres">
      <dgm:prSet presAssocID="{408BCBA4-50CB-4250-8554-03E32395CC77}" presName="funnel" presStyleLbl="trAlignAcc1" presStyleIdx="0" presStyleCnt="1"/>
      <dgm:spPr/>
    </dgm:pt>
  </dgm:ptLst>
  <dgm:cxnLst>
    <dgm:cxn modelId="{20445213-84FE-4CB1-8DD0-1813739B4127}" srcId="{408BCBA4-50CB-4250-8554-03E32395CC77}" destId="{56F72876-8D1E-42C2-9137-46A0F8B18C6E}" srcOrd="0" destOrd="0" parTransId="{3B9AC23B-27A5-44D0-B332-04DE0CC9A9F7}" sibTransId="{AD8D7812-4374-4FC0-8C37-8353FE16BEDC}"/>
    <dgm:cxn modelId="{44857E1D-227A-4E7A-B780-116DBE563C62}" srcId="{408BCBA4-50CB-4250-8554-03E32395CC77}" destId="{E99C637F-1936-4B93-ACF8-A1BCD2E489C8}" srcOrd="2" destOrd="0" parTransId="{EE81D85A-3441-46C7-9657-D3FE1D9552E1}" sibTransId="{8297748A-B80F-457E-8AE3-AEA909430ED8}"/>
    <dgm:cxn modelId="{9899281E-C9C7-48CA-9038-A69DAD4CDABB}" type="presOf" srcId="{56F72876-8D1E-42C2-9137-46A0F8B18C6E}" destId="{48BFDF7B-0199-4112-8F2D-547DF9B581D8}" srcOrd="0" destOrd="0" presId="urn:microsoft.com/office/officeart/2005/8/layout/funnel1"/>
    <dgm:cxn modelId="{C84C9D31-D113-4525-8FC1-C9A05E9A9566}" type="presOf" srcId="{E99C637F-1936-4B93-ACF8-A1BCD2E489C8}" destId="{CC8C7BCD-5945-40DF-8C3F-6CF295952F1F}" srcOrd="0" destOrd="0" presId="urn:microsoft.com/office/officeart/2005/8/layout/funnel1"/>
    <dgm:cxn modelId="{22BD653A-5869-40F3-83E7-3E421E6A6421}" type="presOf" srcId="{9B892E7A-A2FF-48FF-8527-92CE609DC084}" destId="{A21A7283-677D-4817-9DDD-02F565BA3D89}" srcOrd="0" destOrd="0" presId="urn:microsoft.com/office/officeart/2005/8/layout/funnel1"/>
    <dgm:cxn modelId="{E6E98168-EEDD-4EBF-B105-351C595A690A}" type="presOf" srcId="{408BCBA4-50CB-4250-8554-03E32395CC77}" destId="{01BB17F8-67DF-4C06-B577-9DC0B94B28F7}" srcOrd="0" destOrd="0" presId="urn:microsoft.com/office/officeart/2005/8/layout/funnel1"/>
    <dgm:cxn modelId="{63660B84-DF03-48C2-A32F-9CFE9916408C}" srcId="{408BCBA4-50CB-4250-8554-03E32395CC77}" destId="{9B892E7A-A2FF-48FF-8527-92CE609DC084}" srcOrd="1" destOrd="0" parTransId="{5A2CF274-288A-44DB-86EA-954D016E9FE9}" sibTransId="{B4A19BF5-531E-4577-9F42-83DE143DC888}"/>
    <dgm:cxn modelId="{BB40108B-0DCA-4146-9794-D7362053DFE2}" type="presOf" srcId="{6074AC8B-1AD1-41A9-8035-6F4D89C3D833}" destId="{1E2E3CD0-57E3-4839-9911-6577595D9FA5}" srcOrd="0" destOrd="0" presId="urn:microsoft.com/office/officeart/2005/8/layout/funnel1"/>
    <dgm:cxn modelId="{C3C6C19F-D3DE-4F62-AE58-B3DD2B0D4A30}" srcId="{408BCBA4-50CB-4250-8554-03E32395CC77}" destId="{6074AC8B-1AD1-41A9-8035-6F4D89C3D833}" srcOrd="3" destOrd="0" parTransId="{65B0358D-E693-4DA0-A936-E8FC6C9AAE2E}" sibTransId="{F9D38A28-0B04-4563-B8D1-1D14D1CADC98}"/>
    <dgm:cxn modelId="{D0142133-4900-4023-867C-0BFF67BF0AB6}" type="presParOf" srcId="{01BB17F8-67DF-4C06-B577-9DC0B94B28F7}" destId="{95E97F60-6193-4E4D-A806-64AAA0EAF53F}" srcOrd="0" destOrd="0" presId="urn:microsoft.com/office/officeart/2005/8/layout/funnel1"/>
    <dgm:cxn modelId="{53DA508F-AC43-444E-AD36-6CFFD60AB808}" type="presParOf" srcId="{01BB17F8-67DF-4C06-B577-9DC0B94B28F7}" destId="{33807AF5-B30E-4159-AFB1-C5983D3DFDB5}" srcOrd="1" destOrd="0" presId="urn:microsoft.com/office/officeart/2005/8/layout/funnel1"/>
    <dgm:cxn modelId="{D1F24BCF-D908-45BB-8440-F4772811B283}" type="presParOf" srcId="{01BB17F8-67DF-4C06-B577-9DC0B94B28F7}" destId="{1E2E3CD0-57E3-4839-9911-6577595D9FA5}" srcOrd="2" destOrd="0" presId="urn:microsoft.com/office/officeart/2005/8/layout/funnel1"/>
    <dgm:cxn modelId="{CC9D652B-C792-4AAC-A356-3011E31B5D46}" type="presParOf" srcId="{01BB17F8-67DF-4C06-B577-9DC0B94B28F7}" destId="{CC8C7BCD-5945-40DF-8C3F-6CF295952F1F}" srcOrd="3" destOrd="0" presId="urn:microsoft.com/office/officeart/2005/8/layout/funnel1"/>
    <dgm:cxn modelId="{86BD3897-7FC7-46AC-B877-A2219C54585D}" type="presParOf" srcId="{01BB17F8-67DF-4C06-B577-9DC0B94B28F7}" destId="{A21A7283-677D-4817-9DDD-02F565BA3D89}" srcOrd="4" destOrd="0" presId="urn:microsoft.com/office/officeart/2005/8/layout/funnel1"/>
    <dgm:cxn modelId="{2B8E58A0-39D2-402A-867F-500540D88BB7}" type="presParOf" srcId="{01BB17F8-67DF-4C06-B577-9DC0B94B28F7}" destId="{48BFDF7B-0199-4112-8F2D-547DF9B581D8}" srcOrd="5" destOrd="0" presId="urn:microsoft.com/office/officeart/2005/8/layout/funnel1"/>
    <dgm:cxn modelId="{CA2B1626-23B5-4B06-80AC-5E2F4A89334F}" type="presParOf" srcId="{01BB17F8-67DF-4C06-B577-9DC0B94B28F7}" destId="{0A742829-67E4-4C51-9179-860063D62D3D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977159-46CC-4E09-987A-13CD27D0C683}" type="doc">
      <dgm:prSet loTypeId="urn:microsoft.com/office/officeart/2005/8/layout/defaul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31047907-A474-4E82-9FF4-61C5F6340EDB}">
      <dgm:prSet phldrT="[Text]"/>
      <dgm:spPr/>
      <dgm:t>
        <a:bodyPr/>
        <a:lstStyle/>
        <a:p>
          <a:r>
            <a:rPr lang="id-ID" dirty="0"/>
            <a:t>Sumber data Rujukan</a:t>
          </a:r>
        </a:p>
      </dgm:t>
    </dgm:pt>
    <dgm:pt modelId="{F44BE856-D002-4EB6-A3AD-E439EDF98F74}" type="parTrans" cxnId="{3CBA8892-93E0-4143-92AE-AC1674E27E24}">
      <dgm:prSet/>
      <dgm:spPr/>
      <dgm:t>
        <a:bodyPr/>
        <a:lstStyle/>
        <a:p>
          <a:endParaRPr lang="id-ID"/>
        </a:p>
      </dgm:t>
    </dgm:pt>
    <dgm:pt modelId="{7D561C58-1011-44E1-AD25-E9F27133DC7D}" type="sibTrans" cxnId="{3CBA8892-93E0-4143-92AE-AC1674E27E24}">
      <dgm:prSet/>
      <dgm:spPr/>
      <dgm:t>
        <a:bodyPr/>
        <a:lstStyle/>
        <a:p>
          <a:endParaRPr lang="id-ID"/>
        </a:p>
      </dgm:t>
    </dgm:pt>
    <dgm:pt modelId="{6B48C1D2-426E-4291-ABF5-50DBBECC3F54}">
      <dgm:prSet phldrT="[Text]"/>
      <dgm:spPr/>
      <dgm:t>
        <a:bodyPr/>
        <a:lstStyle/>
        <a:p>
          <a:r>
            <a:rPr lang="id-ID" dirty="0"/>
            <a:t>Bank Data Medis Nasional</a:t>
          </a:r>
        </a:p>
      </dgm:t>
    </dgm:pt>
    <dgm:pt modelId="{4EB7C78C-4753-40C8-ABC5-AB6E1934096C}" type="parTrans" cxnId="{C29E2643-B38F-4482-946C-D02897F4B203}">
      <dgm:prSet/>
      <dgm:spPr/>
      <dgm:t>
        <a:bodyPr/>
        <a:lstStyle/>
        <a:p>
          <a:endParaRPr lang="id-ID"/>
        </a:p>
      </dgm:t>
    </dgm:pt>
    <dgm:pt modelId="{CAF8C9BF-C35A-42AE-B794-F5695641F7F9}" type="sibTrans" cxnId="{C29E2643-B38F-4482-946C-D02897F4B203}">
      <dgm:prSet/>
      <dgm:spPr/>
      <dgm:t>
        <a:bodyPr/>
        <a:lstStyle/>
        <a:p>
          <a:endParaRPr lang="id-ID"/>
        </a:p>
      </dgm:t>
    </dgm:pt>
    <dgm:pt modelId="{9DA01E14-A3B5-4CC0-9FC3-3C40463750F8}">
      <dgm:prSet phldrT="[Text]"/>
      <dgm:spPr/>
      <dgm:t>
        <a:bodyPr/>
        <a:lstStyle/>
        <a:p>
          <a:r>
            <a:rPr lang="id-ID" dirty="0"/>
            <a:t>Pertukaran data antar Faskes</a:t>
          </a:r>
        </a:p>
      </dgm:t>
    </dgm:pt>
    <dgm:pt modelId="{B6975970-CDCE-453D-86D5-CB9D9C9CBBCF}" type="parTrans" cxnId="{83D7AE6F-5F43-46B0-9DF9-0981FB9A8B16}">
      <dgm:prSet/>
      <dgm:spPr/>
      <dgm:t>
        <a:bodyPr/>
        <a:lstStyle/>
        <a:p>
          <a:endParaRPr lang="id-ID"/>
        </a:p>
      </dgm:t>
    </dgm:pt>
    <dgm:pt modelId="{7F6B61B4-F4E3-4461-B58B-D019C77B4761}" type="sibTrans" cxnId="{83D7AE6F-5F43-46B0-9DF9-0981FB9A8B16}">
      <dgm:prSet/>
      <dgm:spPr/>
      <dgm:t>
        <a:bodyPr/>
        <a:lstStyle/>
        <a:p>
          <a:endParaRPr lang="id-ID"/>
        </a:p>
      </dgm:t>
    </dgm:pt>
    <dgm:pt modelId="{9D0E70E3-204F-40E1-97B8-326279E2AAC2}">
      <dgm:prSet phldrT="[Text]"/>
      <dgm:spPr/>
      <dgm:t>
        <a:bodyPr/>
        <a:lstStyle/>
        <a:p>
          <a:r>
            <a:rPr lang="id-ID" dirty="0"/>
            <a:t>Analisa dan Laporan</a:t>
          </a:r>
        </a:p>
      </dgm:t>
    </dgm:pt>
    <dgm:pt modelId="{A921429D-6380-4A58-85A1-8BF33B9577FF}" type="parTrans" cxnId="{9D7D48C9-B9CA-4B78-B331-65E1F0A33A34}">
      <dgm:prSet/>
      <dgm:spPr/>
      <dgm:t>
        <a:bodyPr/>
        <a:lstStyle/>
        <a:p>
          <a:endParaRPr lang="id-ID"/>
        </a:p>
      </dgm:t>
    </dgm:pt>
    <dgm:pt modelId="{B0EB9B03-E12B-4E09-94CA-849A7EB7088F}" type="sibTrans" cxnId="{9D7D48C9-B9CA-4B78-B331-65E1F0A33A34}">
      <dgm:prSet/>
      <dgm:spPr/>
      <dgm:t>
        <a:bodyPr/>
        <a:lstStyle/>
        <a:p>
          <a:endParaRPr lang="id-ID"/>
        </a:p>
      </dgm:t>
    </dgm:pt>
    <dgm:pt modelId="{273F8FA6-44B9-40E7-B5A5-8231338237E4}">
      <dgm:prSet phldrT="[Text]"/>
      <dgm:spPr/>
      <dgm:t>
        <a:bodyPr/>
        <a:lstStyle/>
        <a:p>
          <a:r>
            <a:rPr lang="id-ID" dirty="0"/>
            <a:t>Akses Data resume medis milik pribadi</a:t>
          </a:r>
        </a:p>
      </dgm:t>
    </dgm:pt>
    <dgm:pt modelId="{DF4A8E78-AEAF-45D1-8F88-794B9FA80DF5}" type="parTrans" cxnId="{60C292A4-F2B8-4C3E-8662-5D771BB2C7F2}">
      <dgm:prSet/>
      <dgm:spPr/>
      <dgm:t>
        <a:bodyPr/>
        <a:lstStyle/>
        <a:p>
          <a:endParaRPr lang="id-ID"/>
        </a:p>
      </dgm:t>
    </dgm:pt>
    <dgm:pt modelId="{4B537CEC-C6E8-476A-8CBA-CF408603DC08}" type="sibTrans" cxnId="{60C292A4-F2B8-4C3E-8662-5D771BB2C7F2}">
      <dgm:prSet/>
      <dgm:spPr/>
      <dgm:t>
        <a:bodyPr/>
        <a:lstStyle/>
        <a:p>
          <a:endParaRPr lang="id-ID"/>
        </a:p>
      </dgm:t>
    </dgm:pt>
    <dgm:pt modelId="{167241F8-6438-4D0B-8A98-7F51FEE254E2}" type="pres">
      <dgm:prSet presAssocID="{4E977159-46CC-4E09-987A-13CD27D0C683}" presName="diagram" presStyleCnt="0">
        <dgm:presLayoutVars>
          <dgm:dir/>
          <dgm:resizeHandles val="exact"/>
        </dgm:presLayoutVars>
      </dgm:prSet>
      <dgm:spPr/>
    </dgm:pt>
    <dgm:pt modelId="{2FB172E5-28A3-4FCE-A248-FD4B4529F593}" type="pres">
      <dgm:prSet presAssocID="{31047907-A474-4E82-9FF4-61C5F6340EDB}" presName="node" presStyleLbl="node1" presStyleIdx="0" presStyleCnt="5">
        <dgm:presLayoutVars>
          <dgm:bulletEnabled val="1"/>
        </dgm:presLayoutVars>
      </dgm:prSet>
      <dgm:spPr/>
    </dgm:pt>
    <dgm:pt modelId="{1C06D6AD-5B0A-4C49-ABFB-75D24A1A4FDF}" type="pres">
      <dgm:prSet presAssocID="{7D561C58-1011-44E1-AD25-E9F27133DC7D}" presName="sibTrans" presStyleCnt="0"/>
      <dgm:spPr/>
    </dgm:pt>
    <dgm:pt modelId="{D1C87858-B9D1-4CDE-9191-C8CCEDE3C315}" type="pres">
      <dgm:prSet presAssocID="{6B48C1D2-426E-4291-ABF5-50DBBECC3F54}" presName="node" presStyleLbl="node1" presStyleIdx="1" presStyleCnt="5">
        <dgm:presLayoutVars>
          <dgm:bulletEnabled val="1"/>
        </dgm:presLayoutVars>
      </dgm:prSet>
      <dgm:spPr/>
    </dgm:pt>
    <dgm:pt modelId="{FA73FC4D-813D-4CF7-B8C4-DE5B5E199F81}" type="pres">
      <dgm:prSet presAssocID="{CAF8C9BF-C35A-42AE-B794-F5695641F7F9}" presName="sibTrans" presStyleCnt="0"/>
      <dgm:spPr/>
    </dgm:pt>
    <dgm:pt modelId="{45074750-D0CC-4EB7-A7F0-58F11C7D7EA4}" type="pres">
      <dgm:prSet presAssocID="{9DA01E14-A3B5-4CC0-9FC3-3C40463750F8}" presName="node" presStyleLbl="node1" presStyleIdx="2" presStyleCnt="5">
        <dgm:presLayoutVars>
          <dgm:bulletEnabled val="1"/>
        </dgm:presLayoutVars>
      </dgm:prSet>
      <dgm:spPr/>
    </dgm:pt>
    <dgm:pt modelId="{2E1923BF-175F-4CF9-AE5B-A601EDC1E6AE}" type="pres">
      <dgm:prSet presAssocID="{7F6B61B4-F4E3-4461-B58B-D019C77B4761}" presName="sibTrans" presStyleCnt="0"/>
      <dgm:spPr/>
    </dgm:pt>
    <dgm:pt modelId="{5D1B314C-BC7A-452A-807A-B524B7685CC3}" type="pres">
      <dgm:prSet presAssocID="{9D0E70E3-204F-40E1-97B8-326279E2AAC2}" presName="node" presStyleLbl="node1" presStyleIdx="3" presStyleCnt="5">
        <dgm:presLayoutVars>
          <dgm:bulletEnabled val="1"/>
        </dgm:presLayoutVars>
      </dgm:prSet>
      <dgm:spPr/>
    </dgm:pt>
    <dgm:pt modelId="{E6CF2E88-205A-44F9-B285-73F26AB40AC2}" type="pres">
      <dgm:prSet presAssocID="{B0EB9B03-E12B-4E09-94CA-849A7EB7088F}" presName="sibTrans" presStyleCnt="0"/>
      <dgm:spPr/>
    </dgm:pt>
    <dgm:pt modelId="{4B1F8BD9-3B64-499F-8726-21BA50BC5B13}" type="pres">
      <dgm:prSet presAssocID="{273F8FA6-44B9-40E7-B5A5-8231338237E4}" presName="node" presStyleLbl="node1" presStyleIdx="4" presStyleCnt="5">
        <dgm:presLayoutVars>
          <dgm:bulletEnabled val="1"/>
        </dgm:presLayoutVars>
      </dgm:prSet>
      <dgm:spPr/>
    </dgm:pt>
  </dgm:ptLst>
  <dgm:cxnLst>
    <dgm:cxn modelId="{570DDE36-E5CF-422B-8E4C-1066E82C6EE4}" type="presOf" srcId="{273F8FA6-44B9-40E7-B5A5-8231338237E4}" destId="{4B1F8BD9-3B64-499F-8726-21BA50BC5B13}" srcOrd="0" destOrd="0" presId="urn:microsoft.com/office/officeart/2005/8/layout/default"/>
    <dgm:cxn modelId="{94B1365C-E619-47E3-9811-E4A014881CBD}" type="presOf" srcId="{4E977159-46CC-4E09-987A-13CD27D0C683}" destId="{167241F8-6438-4D0B-8A98-7F51FEE254E2}" srcOrd="0" destOrd="0" presId="urn:microsoft.com/office/officeart/2005/8/layout/default"/>
    <dgm:cxn modelId="{C29E2643-B38F-4482-946C-D02897F4B203}" srcId="{4E977159-46CC-4E09-987A-13CD27D0C683}" destId="{6B48C1D2-426E-4291-ABF5-50DBBECC3F54}" srcOrd="1" destOrd="0" parTransId="{4EB7C78C-4753-40C8-ABC5-AB6E1934096C}" sibTransId="{CAF8C9BF-C35A-42AE-B794-F5695641F7F9}"/>
    <dgm:cxn modelId="{AA8AC04B-E4DB-4D2D-B505-AC6529F370F3}" type="presOf" srcId="{9D0E70E3-204F-40E1-97B8-326279E2AAC2}" destId="{5D1B314C-BC7A-452A-807A-B524B7685CC3}" srcOrd="0" destOrd="0" presId="urn:microsoft.com/office/officeart/2005/8/layout/default"/>
    <dgm:cxn modelId="{B89FC04D-924B-4313-9890-B3D90924D94A}" type="presOf" srcId="{6B48C1D2-426E-4291-ABF5-50DBBECC3F54}" destId="{D1C87858-B9D1-4CDE-9191-C8CCEDE3C315}" srcOrd="0" destOrd="0" presId="urn:microsoft.com/office/officeart/2005/8/layout/default"/>
    <dgm:cxn modelId="{83D7AE6F-5F43-46B0-9DF9-0981FB9A8B16}" srcId="{4E977159-46CC-4E09-987A-13CD27D0C683}" destId="{9DA01E14-A3B5-4CC0-9FC3-3C40463750F8}" srcOrd="2" destOrd="0" parTransId="{B6975970-CDCE-453D-86D5-CB9D9C9CBBCF}" sibTransId="{7F6B61B4-F4E3-4461-B58B-D019C77B4761}"/>
    <dgm:cxn modelId="{A8E6ED82-DA76-4663-BB89-E11B273DF442}" type="presOf" srcId="{9DA01E14-A3B5-4CC0-9FC3-3C40463750F8}" destId="{45074750-D0CC-4EB7-A7F0-58F11C7D7EA4}" srcOrd="0" destOrd="0" presId="urn:microsoft.com/office/officeart/2005/8/layout/default"/>
    <dgm:cxn modelId="{3CBA8892-93E0-4143-92AE-AC1674E27E24}" srcId="{4E977159-46CC-4E09-987A-13CD27D0C683}" destId="{31047907-A474-4E82-9FF4-61C5F6340EDB}" srcOrd="0" destOrd="0" parTransId="{F44BE856-D002-4EB6-A3AD-E439EDF98F74}" sibTransId="{7D561C58-1011-44E1-AD25-E9F27133DC7D}"/>
    <dgm:cxn modelId="{60C292A4-F2B8-4C3E-8662-5D771BB2C7F2}" srcId="{4E977159-46CC-4E09-987A-13CD27D0C683}" destId="{273F8FA6-44B9-40E7-B5A5-8231338237E4}" srcOrd="4" destOrd="0" parTransId="{DF4A8E78-AEAF-45D1-8F88-794B9FA80DF5}" sibTransId="{4B537CEC-C6E8-476A-8CBA-CF408603DC08}"/>
    <dgm:cxn modelId="{9D7D48C9-B9CA-4B78-B331-65E1F0A33A34}" srcId="{4E977159-46CC-4E09-987A-13CD27D0C683}" destId="{9D0E70E3-204F-40E1-97B8-326279E2AAC2}" srcOrd="3" destOrd="0" parTransId="{A921429D-6380-4A58-85A1-8BF33B9577FF}" sibTransId="{B0EB9B03-E12B-4E09-94CA-849A7EB7088F}"/>
    <dgm:cxn modelId="{207762EF-A03C-47D3-8502-6A063FED5AC2}" type="presOf" srcId="{31047907-A474-4E82-9FF4-61C5F6340EDB}" destId="{2FB172E5-28A3-4FCE-A248-FD4B4529F593}" srcOrd="0" destOrd="0" presId="urn:microsoft.com/office/officeart/2005/8/layout/default"/>
    <dgm:cxn modelId="{DA71B3E4-06EF-4CDE-A43E-762DD2467EA0}" type="presParOf" srcId="{167241F8-6438-4D0B-8A98-7F51FEE254E2}" destId="{2FB172E5-28A3-4FCE-A248-FD4B4529F593}" srcOrd="0" destOrd="0" presId="urn:microsoft.com/office/officeart/2005/8/layout/default"/>
    <dgm:cxn modelId="{2B8E9331-8153-4F61-9864-135457BDE8EE}" type="presParOf" srcId="{167241F8-6438-4D0B-8A98-7F51FEE254E2}" destId="{1C06D6AD-5B0A-4C49-ABFB-75D24A1A4FDF}" srcOrd="1" destOrd="0" presId="urn:microsoft.com/office/officeart/2005/8/layout/default"/>
    <dgm:cxn modelId="{76B8C68D-7B00-4B07-A2E7-55DF2E91AADC}" type="presParOf" srcId="{167241F8-6438-4D0B-8A98-7F51FEE254E2}" destId="{D1C87858-B9D1-4CDE-9191-C8CCEDE3C315}" srcOrd="2" destOrd="0" presId="urn:microsoft.com/office/officeart/2005/8/layout/default"/>
    <dgm:cxn modelId="{F569F873-8C83-4749-A216-FC72D3E37417}" type="presParOf" srcId="{167241F8-6438-4D0B-8A98-7F51FEE254E2}" destId="{FA73FC4D-813D-4CF7-B8C4-DE5B5E199F81}" srcOrd="3" destOrd="0" presId="urn:microsoft.com/office/officeart/2005/8/layout/default"/>
    <dgm:cxn modelId="{9BD2266E-2A34-4B56-9B94-903E64D12C8C}" type="presParOf" srcId="{167241F8-6438-4D0B-8A98-7F51FEE254E2}" destId="{45074750-D0CC-4EB7-A7F0-58F11C7D7EA4}" srcOrd="4" destOrd="0" presId="urn:microsoft.com/office/officeart/2005/8/layout/default"/>
    <dgm:cxn modelId="{724F7E6E-AD78-4A8D-A05E-5C071E77FE83}" type="presParOf" srcId="{167241F8-6438-4D0B-8A98-7F51FEE254E2}" destId="{2E1923BF-175F-4CF9-AE5B-A601EDC1E6AE}" srcOrd="5" destOrd="0" presId="urn:microsoft.com/office/officeart/2005/8/layout/default"/>
    <dgm:cxn modelId="{F319E512-D31B-4D8B-87FD-D5A2A0011723}" type="presParOf" srcId="{167241F8-6438-4D0B-8A98-7F51FEE254E2}" destId="{5D1B314C-BC7A-452A-807A-B524B7685CC3}" srcOrd="6" destOrd="0" presId="urn:microsoft.com/office/officeart/2005/8/layout/default"/>
    <dgm:cxn modelId="{42434D91-DE30-4644-90F7-30B58CD2EC15}" type="presParOf" srcId="{167241F8-6438-4D0B-8A98-7F51FEE254E2}" destId="{E6CF2E88-205A-44F9-B285-73F26AB40AC2}" srcOrd="7" destOrd="0" presId="urn:microsoft.com/office/officeart/2005/8/layout/default"/>
    <dgm:cxn modelId="{1699006E-894C-4DDE-9FFC-F44417FFE2F7}" type="presParOf" srcId="{167241F8-6438-4D0B-8A98-7F51FEE254E2}" destId="{4B1F8BD9-3B64-499F-8726-21BA50BC5B1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97F60-6193-4E4D-A806-64AAA0EAF53F}">
      <dsp:nvSpPr>
        <dsp:cNvPr id="0" name=""/>
        <dsp:cNvSpPr/>
      </dsp:nvSpPr>
      <dsp:spPr>
        <a:xfrm>
          <a:off x="883486" y="824707"/>
          <a:ext cx="3228604" cy="112125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807AF5-B30E-4159-AFB1-C5983D3DFDB5}">
      <dsp:nvSpPr>
        <dsp:cNvPr id="0" name=""/>
        <dsp:cNvSpPr/>
      </dsp:nvSpPr>
      <dsp:spPr>
        <a:xfrm>
          <a:off x="2189945" y="3570272"/>
          <a:ext cx="625698" cy="400447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2E3CD0-57E3-4839-9911-6577595D9FA5}">
      <dsp:nvSpPr>
        <dsp:cNvPr id="0" name=""/>
        <dsp:cNvSpPr/>
      </dsp:nvSpPr>
      <dsp:spPr>
        <a:xfrm>
          <a:off x="1001117" y="3890630"/>
          <a:ext cx="3003353" cy="750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kern="1200" dirty="0"/>
            <a:t>SISRUTE</a:t>
          </a:r>
        </a:p>
      </dsp:txBody>
      <dsp:txXfrm>
        <a:off x="1001117" y="3890630"/>
        <a:ext cx="3003353" cy="750838"/>
      </dsp:txXfrm>
    </dsp:sp>
    <dsp:sp modelId="{CC8C7BCD-5945-40DF-8C3F-6CF295952F1F}">
      <dsp:nvSpPr>
        <dsp:cNvPr id="0" name=""/>
        <dsp:cNvSpPr/>
      </dsp:nvSpPr>
      <dsp:spPr>
        <a:xfrm>
          <a:off x="2057297" y="2032555"/>
          <a:ext cx="1126257" cy="1126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Sumber Daya, dll</a:t>
          </a:r>
        </a:p>
      </dsp:txBody>
      <dsp:txXfrm>
        <a:off x="2222234" y="2197492"/>
        <a:ext cx="796383" cy="796383"/>
      </dsp:txXfrm>
    </dsp:sp>
    <dsp:sp modelId="{A21A7283-677D-4817-9DDD-02F565BA3D89}">
      <dsp:nvSpPr>
        <dsp:cNvPr id="0" name=""/>
        <dsp:cNvSpPr/>
      </dsp:nvSpPr>
      <dsp:spPr>
        <a:xfrm>
          <a:off x="1251397" y="1187612"/>
          <a:ext cx="1126257" cy="1126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b="1" kern="1200" dirty="0"/>
            <a:t>Resume Medis</a:t>
          </a:r>
        </a:p>
      </dsp:txBody>
      <dsp:txXfrm>
        <a:off x="1416334" y="1352549"/>
        <a:ext cx="796383" cy="796383"/>
      </dsp:txXfrm>
    </dsp:sp>
    <dsp:sp modelId="{48BFDF7B-0199-4112-8F2D-547DF9B581D8}">
      <dsp:nvSpPr>
        <dsp:cNvPr id="0" name=""/>
        <dsp:cNvSpPr/>
      </dsp:nvSpPr>
      <dsp:spPr>
        <a:xfrm>
          <a:off x="2402682" y="915308"/>
          <a:ext cx="1126257" cy="1126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Rujukan</a:t>
          </a:r>
        </a:p>
      </dsp:txBody>
      <dsp:txXfrm>
        <a:off x="2567619" y="1080245"/>
        <a:ext cx="796383" cy="796383"/>
      </dsp:txXfrm>
    </dsp:sp>
    <dsp:sp modelId="{0A742829-67E4-4C51-9179-860063D62D3D}">
      <dsp:nvSpPr>
        <dsp:cNvPr id="0" name=""/>
        <dsp:cNvSpPr/>
      </dsp:nvSpPr>
      <dsp:spPr>
        <a:xfrm>
          <a:off x="750838" y="687053"/>
          <a:ext cx="3503912" cy="2803129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B172E5-28A3-4FCE-A248-FD4B4529F593}">
      <dsp:nvSpPr>
        <dsp:cNvPr id="0" name=""/>
        <dsp:cNvSpPr/>
      </dsp:nvSpPr>
      <dsp:spPr>
        <a:xfrm>
          <a:off x="85725" y="694"/>
          <a:ext cx="3375421" cy="20252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3700" kern="1200" dirty="0"/>
            <a:t>Sumber data Rujukan</a:t>
          </a:r>
        </a:p>
      </dsp:txBody>
      <dsp:txXfrm>
        <a:off x="85725" y="694"/>
        <a:ext cx="3375421" cy="2025253"/>
      </dsp:txXfrm>
    </dsp:sp>
    <dsp:sp modelId="{D1C87858-B9D1-4CDE-9191-C8CCEDE3C315}">
      <dsp:nvSpPr>
        <dsp:cNvPr id="0" name=""/>
        <dsp:cNvSpPr/>
      </dsp:nvSpPr>
      <dsp:spPr>
        <a:xfrm>
          <a:off x="3798689" y="694"/>
          <a:ext cx="3375421" cy="20252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3700" kern="1200" dirty="0"/>
            <a:t>Bank Data Medis Nasional</a:t>
          </a:r>
        </a:p>
      </dsp:txBody>
      <dsp:txXfrm>
        <a:off x="3798689" y="694"/>
        <a:ext cx="3375421" cy="2025253"/>
      </dsp:txXfrm>
    </dsp:sp>
    <dsp:sp modelId="{45074750-D0CC-4EB7-A7F0-58F11C7D7EA4}">
      <dsp:nvSpPr>
        <dsp:cNvPr id="0" name=""/>
        <dsp:cNvSpPr/>
      </dsp:nvSpPr>
      <dsp:spPr>
        <a:xfrm>
          <a:off x="7511653" y="694"/>
          <a:ext cx="3375421" cy="20252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3700" kern="1200" dirty="0"/>
            <a:t>Pertukaran data antar Faskes</a:t>
          </a:r>
        </a:p>
      </dsp:txBody>
      <dsp:txXfrm>
        <a:off x="7511653" y="694"/>
        <a:ext cx="3375421" cy="2025253"/>
      </dsp:txXfrm>
    </dsp:sp>
    <dsp:sp modelId="{5D1B314C-BC7A-452A-807A-B524B7685CC3}">
      <dsp:nvSpPr>
        <dsp:cNvPr id="0" name=""/>
        <dsp:cNvSpPr/>
      </dsp:nvSpPr>
      <dsp:spPr>
        <a:xfrm>
          <a:off x="1942207" y="2363489"/>
          <a:ext cx="3375421" cy="20252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3700" kern="1200" dirty="0"/>
            <a:t>Analisa dan Laporan</a:t>
          </a:r>
        </a:p>
      </dsp:txBody>
      <dsp:txXfrm>
        <a:off x="1942207" y="2363489"/>
        <a:ext cx="3375421" cy="2025253"/>
      </dsp:txXfrm>
    </dsp:sp>
    <dsp:sp modelId="{4B1F8BD9-3B64-499F-8726-21BA50BC5B13}">
      <dsp:nvSpPr>
        <dsp:cNvPr id="0" name=""/>
        <dsp:cNvSpPr/>
      </dsp:nvSpPr>
      <dsp:spPr>
        <a:xfrm>
          <a:off x="5655171" y="2363489"/>
          <a:ext cx="3375421" cy="20252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3700" kern="1200" dirty="0"/>
            <a:t>Akses Data resume medis milik pribadi</a:t>
          </a:r>
        </a:p>
      </dsp:txBody>
      <dsp:txXfrm>
        <a:off x="5655171" y="2363489"/>
        <a:ext cx="3375421" cy="20252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D4573-58E7-4156-A133-2731F5F8D1A6}" type="datetimeFigureOut">
              <a:rPr lang="en-US" smtClean="0"/>
              <a:pPr/>
              <a:t>7/2/2019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0CF2-7F87-4E02-A248-870047730F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6208894"/>
            <a:ext cx="12192000" cy="649106"/>
            <a:chOff x="0" y="6208894"/>
            <a:chExt cx="12192000" cy="649106"/>
          </a:xfrm>
        </p:grpSpPr>
        <p:sp>
          <p:nvSpPr>
            <p:cNvPr id="2" name="Rectangle 1"/>
            <p:cNvSpPr/>
            <p:nvPr/>
          </p:nvSpPr>
          <p:spPr>
            <a:xfrm>
              <a:off x="3048" y="6220178"/>
              <a:ext cx="12188952" cy="63782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0" y="6208894"/>
              <a:ext cx="12192000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1D30-C0A0-4124-A783-34D9F15FA0FE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5871-AB0F-4B3D-8861-97E78CB7B47E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2"/>
            <a:ext cx="8026400" cy="5211763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18406-4C3F-4F3E-80BD-A22568EA37EB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28077-7188-48C5-8679-2287FAC952E9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8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740-6776-4EE9-99FD-96D592FA5A23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BD99-6FFD-46C5-B5E2-43A34BDA2566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2678E-214C-4CF8-97C7-95015FB02960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660E0-FA77-4473-A859-74127B089143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8D7B8-9F07-4899-827D-5F3CFDDEB574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C5C-1CD1-417D-A89C-14747F5222C7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2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9EFBB-CFA1-4AA8-9123-F0B52DBD84FE}" type="datetime1">
              <a:rPr lang="en-US" smtClean="0"/>
              <a:pPr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29028" y="-7144"/>
            <a:ext cx="12240731" cy="6879658"/>
            <a:chOff x="0" y="-21658"/>
            <a:chExt cx="12240731" cy="6879658"/>
          </a:xfrm>
        </p:grpSpPr>
        <p:sp>
          <p:nvSpPr>
            <p:cNvPr id="26" name="Rectangle 25"/>
            <p:cNvSpPr/>
            <p:nvPr/>
          </p:nvSpPr>
          <p:spPr>
            <a:xfrm>
              <a:off x="31633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0" y="-21658"/>
              <a:ext cx="12240731" cy="1041400"/>
              <a:chOff x="-25356" y="-7144"/>
              <a:chExt cx="12240731" cy="1041400"/>
            </a:xfrm>
          </p:grpSpPr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-12700" y="-7144"/>
                <a:ext cx="12217400" cy="1041400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6" y="2"/>
                  </a:cxn>
                  <a:cxn ang="0">
                    <a:pos x="2542" y="0"/>
                  </a:cxn>
                  <a:cxn ang="0">
                    <a:pos x="4374" y="367"/>
                  </a:cxn>
                  <a:cxn ang="0">
                    <a:pos x="5766" y="55"/>
                  </a:cxn>
                  <a:cxn ang="0">
                    <a:pos x="5772" y="213"/>
                  </a:cxn>
                  <a:cxn ang="0">
                    <a:pos x="4302" y="439"/>
                  </a:cxn>
                  <a:cxn ang="0">
                    <a:pos x="1488" y="201"/>
                  </a:cxn>
                  <a:cxn ang="0">
                    <a:pos x="0" y="656"/>
                  </a:cxn>
                  <a:cxn ang="0">
                    <a:pos x="6" y="2"/>
                  </a:cxn>
                </a:cxnLst>
                <a:rect l="0" t="0" r="0" b="0"/>
                <a:pathLst>
                  <a:path w="5772" h="656">
                    <a:moveTo>
                      <a:pt x="6" y="2"/>
                    </a:moveTo>
                    <a:lnTo>
                      <a:pt x="2542" y="0"/>
                    </a:lnTo>
                    <a:cubicBezTo>
                      <a:pt x="2746" y="101"/>
                      <a:pt x="3828" y="367"/>
                      <a:pt x="4374" y="367"/>
                    </a:cubicBezTo>
                    <a:cubicBezTo>
                      <a:pt x="4920" y="367"/>
                      <a:pt x="5526" y="152"/>
                      <a:pt x="5766" y="55"/>
                    </a:cubicBezTo>
                    <a:lnTo>
                      <a:pt x="5772" y="213"/>
                    </a:lnTo>
                    <a:cubicBezTo>
                      <a:pt x="5670" y="257"/>
                      <a:pt x="5016" y="441"/>
                      <a:pt x="4302" y="439"/>
                    </a:cubicBezTo>
                    <a:cubicBezTo>
                      <a:pt x="3588" y="437"/>
                      <a:pt x="2205" y="165"/>
                      <a:pt x="1488" y="201"/>
                    </a:cubicBezTo>
                    <a:cubicBezTo>
                      <a:pt x="750" y="209"/>
                      <a:pt x="270" y="482"/>
                      <a:pt x="0" y="656"/>
                    </a:cubicBezTo>
                    <a:lnTo>
                      <a:pt x="6" y="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shade val="50000"/>
                      <a:alpha val="45000"/>
                      <a:satMod val="120000"/>
                    </a:schemeClr>
                  </a:gs>
                  <a:gs pos="100000">
                    <a:schemeClr val="accent3">
                      <a:shade val="80000"/>
                      <a:alpha val="55000"/>
                      <a:satMod val="155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5842000" y="-7144"/>
                <a:ext cx="6350000" cy="638175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1668" y="564"/>
                  </a:cxn>
                  <a:cxn ang="0">
                    <a:pos x="3000" y="186"/>
                  </a:cxn>
                  <a:cxn ang="0">
                    <a:pos x="3000" y="6"/>
                  </a:cxn>
                  <a:cxn ang="0">
                    <a:pos x="0" y="0"/>
                  </a:cxn>
                </a:cxnLst>
                <a:rect l="0" t="0" r="0" b="0"/>
                <a:pathLst>
                  <a:path w="3000" h="595">
                    <a:moveTo>
                      <a:pt x="0" y="0"/>
                    </a:moveTo>
                    <a:cubicBezTo>
                      <a:pt x="174" y="102"/>
                      <a:pt x="1168" y="533"/>
                      <a:pt x="1668" y="564"/>
                    </a:cubicBezTo>
                    <a:cubicBezTo>
                      <a:pt x="2168" y="595"/>
                      <a:pt x="2778" y="279"/>
                      <a:pt x="3000" y="186"/>
                    </a:cubicBezTo>
                    <a:lnTo>
                      <a:pt x="3000" y="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shade val="50000"/>
                      <a:alpha val="30000"/>
                      <a:satMod val="130000"/>
                    </a:schemeClr>
                  </a:gs>
                  <a:gs pos="80000">
                    <a:schemeClr val="accent2">
                      <a:shade val="75000"/>
                      <a:alpha val="45000"/>
                      <a:satMod val="140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1" name="Group 30"/>
              <p:cNvGrpSpPr/>
              <p:nvPr/>
            </p:nvGrpSpPr>
            <p:grpSpPr>
              <a:xfrm>
                <a:off x="-25356" y="202408"/>
                <a:ext cx="12240731" cy="649224"/>
                <a:chOff x="-19045" y="216550"/>
                <a:chExt cx="9180548" cy="649224"/>
              </a:xfrm>
            </p:grpSpPr>
            <p:sp>
              <p:nvSpPr>
                <p:cNvPr id="32" name="Freeform 31"/>
                <p:cNvSpPr>
                  <a:spLocks/>
                </p:cNvSpPr>
                <p:nvPr/>
              </p:nvSpPr>
              <p:spPr bwMode="auto">
                <a:xfrm rot="21435692">
                  <a:off x="-19045" y="216550"/>
                  <a:ext cx="9163050" cy="649224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966"/>
                    </a:cxn>
                    <a:cxn ang="0">
                      <a:pos x="1608" y="282"/>
                    </a:cxn>
                    <a:cxn ang="0">
                      <a:pos x="4110" y="1008"/>
                    </a:cxn>
                    <a:cxn ang="0">
                      <a:pos x="5772" y="0"/>
                    </a:cxn>
                  </a:cxnLst>
                  <a:rect l="0" t="0" r="0" b="0"/>
                  <a:pathLst>
                    <a:path w="5772" h="1055">
                      <a:moveTo>
                        <a:pt x="0" y="966"/>
                      </a:moveTo>
                      <a:cubicBezTo>
                        <a:pt x="282" y="738"/>
                        <a:pt x="923" y="275"/>
                        <a:pt x="1608" y="282"/>
                      </a:cubicBezTo>
                      <a:cubicBezTo>
                        <a:pt x="2293" y="289"/>
                        <a:pt x="3416" y="1055"/>
                        <a:pt x="4110" y="1008"/>
                      </a:cubicBezTo>
                      <a:cubicBezTo>
                        <a:pt x="4804" y="961"/>
                        <a:pt x="5426" y="210"/>
                        <a:pt x="5772" y="0"/>
                      </a:cubicBezTo>
                    </a:path>
                  </a:pathLst>
                </a:custGeom>
                <a:noFill/>
                <a:ln w="10795" cap="flat" cmpd="sng" algn="ctr">
                  <a:gradFill>
                    <a:gsLst>
                      <a:gs pos="74000">
                        <a:schemeClr val="accent3">
                          <a:shade val="75000"/>
                        </a:schemeClr>
                      </a:gs>
                      <a:gs pos="86000">
                        <a:schemeClr val="tx1">
                          <a:alpha val="29000"/>
                        </a:schemeClr>
                      </a:gs>
                      <a:gs pos="16000">
                        <a:schemeClr val="accent2">
                          <a:shade val="75000"/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  <p:sp>
              <p:nvSpPr>
                <p:cNvPr id="33" name="Freeform 32"/>
                <p:cNvSpPr>
                  <a:spLocks/>
                </p:cNvSpPr>
                <p:nvPr/>
              </p:nvSpPr>
              <p:spPr bwMode="auto">
                <a:xfrm rot="21435692">
                  <a:off x="-14309" y="290003"/>
                  <a:ext cx="9175812" cy="530352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732"/>
                    </a:cxn>
                    <a:cxn ang="0">
                      <a:pos x="1638" y="228"/>
                    </a:cxn>
                    <a:cxn ang="0">
                      <a:pos x="4122" y="816"/>
                    </a:cxn>
                    <a:cxn ang="0">
                      <a:pos x="5766" y="0"/>
                    </a:cxn>
                  </a:cxnLst>
                  <a:rect l="0" t="0" r="0" b="0"/>
                  <a:pathLst>
                    <a:path w="5766" h="854">
                      <a:moveTo>
                        <a:pt x="0" y="732"/>
                      </a:moveTo>
                      <a:cubicBezTo>
                        <a:pt x="273" y="647"/>
                        <a:pt x="951" y="214"/>
                        <a:pt x="1638" y="228"/>
                      </a:cubicBezTo>
                      <a:cubicBezTo>
                        <a:pt x="2325" y="242"/>
                        <a:pt x="3434" y="854"/>
                        <a:pt x="4122" y="816"/>
                      </a:cubicBezTo>
                      <a:cubicBezTo>
                        <a:pt x="4810" y="778"/>
                        <a:pt x="5424" y="170"/>
                        <a:pt x="5766" y="0"/>
                      </a:cubicBezTo>
                    </a:path>
                  </a:pathLst>
                </a:custGeom>
                <a:noFill/>
                <a:ln w="9525" cap="flat" cmpd="sng" algn="ctr">
                  <a:gradFill>
                    <a:gsLst>
                      <a:gs pos="74000">
                        <a:schemeClr val="accent4"/>
                      </a:gs>
                      <a:gs pos="44000">
                        <a:schemeClr val="accent1"/>
                      </a:gs>
                      <a:gs pos="33000">
                        <a:schemeClr val="accent2"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</p:grpSp>
        </p:grp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61146459-E3C3-4969-9224-5ED50B492D17}" type="datetime1">
              <a:rPr lang="en-US" smtClean="0"/>
              <a:pPr/>
              <a:t>7/2/2019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75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75000"/>
          </a:schemeClr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0" algn="l" rtl="0" eaLnBrk="1" latinLnBrk="0" hangingPunct="1">
        <a:spcBef>
          <a:spcPct val="20000"/>
        </a:spcBef>
        <a:buClr>
          <a:schemeClr val="tx2"/>
        </a:buClr>
        <a:buFontTx/>
        <a:buNone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11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vlp.sisrute.kemkes.go.id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srute.kemkes.go.id/baru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isrute.kemkes.go.id/baru/index_ci.php/services/" TargetMode="External"/><Relationship Id="rId2" Type="http://schemas.openxmlformats.org/officeDocument/2006/relationships/hyperlink" Target="http://dvlp.sisrute.kemkes.go.id/index_ci.php/services/resum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aftali/rmi/blob/master/ResumeMedis.java" TargetMode="External"/><Relationship Id="rId2" Type="http://schemas.openxmlformats.org/officeDocument/2006/relationships/hyperlink" Target="https://github.com/dnaftali/rm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naftali/rmi/blob/master/rmi.ph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222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333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INS-TI\Documents\ResumeMedisIntegrasi.mp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sardjito.co.id/resumeapp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Terintegrasi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11200" y="3228535"/>
            <a:ext cx="10780584" cy="2789205"/>
          </a:xfrm>
        </p:spPr>
        <p:txBody>
          <a:bodyPr>
            <a:normAutofit/>
          </a:bodyPr>
          <a:lstStyle/>
          <a:p>
            <a:r>
              <a:rPr lang="id-ID" dirty="0"/>
              <a:t>Banda Aceh</a:t>
            </a:r>
            <a:r>
              <a:rPr lang="en-US" dirty="0"/>
              <a:t>, </a:t>
            </a:r>
            <a:r>
              <a:rPr lang="id-ID" dirty="0"/>
              <a:t>2 Juli 2019</a:t>
            </a:r>
            <a:endParaRPr lang="en-US" dirty="0"/>
          </a:p>
          <a:p>
            <a:endParaRPr lang="id-ID" dirty="0"/>
          </a:p>
          <a:p>
            <a:r>
              <a:rPr lang="en-US" dirty="0" err="1"/>
              <a:t>Instalasi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endParaRPr lang="en-US" dirty="0"/>
          </a:p>
          <a:p>
            <a:r>
              <a:rPr lang="en-US" dirty="0"/>
              <a:t>RSUP Dr. </a:t>
            </a:r>
            <a:r>
              <a:rPr lang="en-US" dirty="0" err="1"/>
              <a:t>Sardjito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Kebijakan</a:t>
            </a:r>
          </a:p>
        </p:txBody>
      </p:sp>
      <p:pic>
        <p:nvPicPr>
          <p:cNvPr id="2560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49490" y="262623"/>
            <a:ext cx="6840756" cy="6389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Kebijakan</a:t>
            </a:r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94713" y="1013255"/>
            <a:ext cx="7720955" cy="4598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Kebijakan</a:t>
            </a:r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61405" y="249144"/>
            <a:ext cx="7030559" cy="6218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Kebijakan</a:t>
            </a:r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71436" y="313513"/>
            <a:ext cx="7567483" cy="6120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Alur</a:t>
            </a:r>
            <a:endParaRPr lang="en-US" dirty="0"/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3103808" y="260153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1343590"/>
              </p:ext>
            </p:extLst>
          </p:nvPr>
        </p:nvGraphicFramePr>
        <p:xfrm>
          <a:off x="5138670" y="1529288"/>
          <a:ext cx="6051863" cy="4821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r:id="rId3" imgW="5400697" imgH="4305287" progId="">
                  <p:embed/>
                </p:oleObj>
              </mc:Choice>
              <mc:Fallback>
                <p:oleObj r:id="rId3" imgW="5400697" imgH="4305287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8670" y="1529288"/>
                        <a:ext cx="6051863" cy="482122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609600" y="2881010"/>
            <a:ext cx="508286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/>
              <a:t>Sistem</a:t>
            </a:r>
            <a:r>
              <a:rPr lang="en-US" sz="2800" dirty="0"/>
              <a:t> Resume </a:t>
            </a:r>
            <a:r>
              <a:rPr lang="en-US" sz="2800" dirty="0" err="1"/>
              <a:t>Medis</a:t>
            </a:r>
            <a:r>
              <a:rPr lang="en-US" sz="2800" dirty="0"/>
              <a:t>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dilakses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2 </a:t>
            </a:r>
            <a:r>
              <a:rPr lang="en-US" sz="2800" dirty="0" err="1"/>
              <a:t>metode</a:t>
            </a:r>
            <a:r>
              <a:rPr lang="en-US" sz="2800" dirty="0"/>
              <a:t>, </a:t>
            </a:r>
            <a:r>
              <a:rPr lang="en-US" sz="2800" dirty="0" err="1"/>
              <a:t>yaitu</a:t>
            </a:r>
            <a:r>
              <a:rPr lang="en-US" sz="2800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Sisrute</a:t>
            </a:r>
            <a:r>
              <a:rPr lang="en-US" dirty="0"/>
              <a:t> – Resume </a:t>
            </a:r>
            <a:r>
              <a:rPr lang="en-US" dirty="0" err="1"/>
              <a:t>Medis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Web Service </a:t>
            </a:r>
            <a:r>
              <a:rPr lang="en-US" dirty="0" err="1"/>
              <a:t>melalui</a:t>
            </a:r>
            <a:r>
              <a:rPr lang="en-US" dirty="0"/>
              <a:t> SIMRS</a:t>
            </a:r>
          </a:p>
        </p:txBody>
      </p:sp>
    </p:spTree>
    <p:extLst>
      <p:ext uri="{BB962C8B-B14F-4D97-AF65-F5344CB8AC3E}">
        <p14:creationId xmlns:p14="http://schemas.microsoft.com/office/powerpoint/2010/main" val="11508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/>
              <a:t>Medis</a:t>
            </a:r>
            <a:r>
              <a:rPr lang="en-US" b="1" dirty="0"/>
              <a:t> (1)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935480"/>
            <a:ext cx="10972800" cy="13099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Proses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pasien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faskes</a:t>
            </a:r>
            <a:r>
              <a:rPr lang="en-US" dirty="0"/>
              <a:t> yang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mengakses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Sisrute</a:t>
            </a:r>
            <a:r>
              <a:rPr lang="en-US" dirty="0"/>
              <a:t> – Resume </a:t>
            </a:r>
            <a:r>
              <a:rPr lang="en-US" dirty="0" err="1"/>
              <a:t>Medis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86694" y="3422098"/>
            <a:ext cx="4508077" cy="26766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9600" y="3872025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id-ID" sz="2000" dirty="0"/>
              <a:t>Uji coba k</a:t>
            </a:r>
            <a:r>
              <a:rPr lang="en-US" sz="2000" dirty="0" err="1"/>
              <a:t>unjungi</a:t>
            </a:r>
            <a:r>
              <a:rPr lang="en-US" sz="2000" dirty="0"/>
              <a:t> situs </a:t>
            </a:r>
            <a:r>
              <a:rPr lang="en-US" sz="2000" dirty="0" err="1"/>
              <a:t>Sisrute</a:t>
            </a:r>
            <a:r>
              <a:rPr lang="en-US" sz="2000" dirty="0"/>
              <a:t> – Resume </a:t>
            </a:r>
            <a:r>
              <a:rPr lang="en-US" sz="2000" dirty="0" err="1"/>
              <a:t>Medis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tautan</a:t>
            </a:r>
            <a:r>
              <a:rPr lang="en-US" sz="2000" dirty="0"/>
              <a:t> </a:t>
            </a:r>
            <a:r>
              <a:rPr lang="en-US" sz="2000" u="sng" dirty="0">
                <a:hlinkClick r:id="rId3"/>
              </a:rPr>
              <a:t>http://dvlp.sisrute.kemkes.go.id/</a:t>
            </a:r>
            <a:r>
              <a:rPr lang="id-ID" sz="2000" u="sng" dirty="0"/>
              <a:t> (</a:t>
            </a:r>
            <a:r>
              <a:rPr lang="id-ID" sz="2000" dirty="0"/>
              <a:t>Aplikasi live </a:t>
            </a:r>
            <a:r>
              <a:rPr lang="en-US" sz="2000" dirty="0"/>
              <a:t>pada </a:t>
            </a:r>
            <a:r>
              <a:rPr lang="en-US" sz="2000" dirty="0" err="1"/>
              <a:t>tautan</a:t>
            </a:r>
            <a:r>
              <a:rPr lang="en-US" sz="2000" dirty="0"/>
              <a:t> </a:t>
            </a:r>
            <a:r>
              <a:rPr lang="en-US" sz="2000" u="sng" dirty="0">
                <a:hlinkClick r:id="rId4"/>
              </a:rPr>
              <a:t>http</a:t>
            </a:r>
            <a:r>
              <a:rPr lang="id-ID" sz="2000" u="sng" dirty="0">
                <a:hlinkClick r:id="rId4"/>
              </a:rPr>
              <a:t>s</a:t>
            </a:r>
            <a:r>
              <a:rPr lang="en-US" sz="2000" u="sng" dirty="0">
                <a:hlinkClick r:id="rId4"/>
              </a:rPr>
              <a:t>://sisrute.kemkes.go.id</a:t>
            </a:r>
            <a:r>
              <a:rPr lang="id-ID" sz="2000" u="sng" dirty="0">
                <a:hlinkClick r:id="rId4"/>
              </a:rPr>
              <a:t>/baru</a:t>
            </a:r>
            <a:r>
              <a:rPr lang="id-ID" sz="2000" u="sng" dirty="0"/>
              <a:t> )</a:t>
            </a:r>
          </a:p>
          <a:p>
            <a:pPr marL="514350" indent="-514350">
              <a:buFont typeface="+mj-lt"/>
              <a:buAutoNum type="arabicPeriod"/>
            </a:pPr>
            <a:endParaRPr lang="id-ID" sz="2000" u="sng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Login </a:t>
            </a:r>
            <a:r>
              <a:rPr lang="en-US" sz="2000" dirty="0" err="1"/>
              <a:t>menggunakan</a:t>
            </a:r>
            <a:r>
              <a:rPr lang="en-US" sz="2000" dirty="0"/>
              <a:t> username </a:t>
            </a:r>
            <a:r>
              <a:rPr lang="en-US" sz="2000" dirty="0" err="1"/>
              <a:t>dan</a:t>
            </a:r>
            <a:r>
              <a:rPr lang="en-US" sz="2000" dirty="0"/>
              <a:t> password yang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dimiliki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200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/>
              <a:t>Medis</a:t>
            </a:r>
            <a:r>
              <a:rPr lang="en-US" b="1" dirty="0"/>
              <a:t> (2)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254550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US" sz="2000" dirty="0" err="1"/>
              <a:t>Pilih</a:t>
            </a:r>
            <a:r>
              <a:rPr lang="en-US" sz="2000" dirty="0"/>
              <a:t> menu </a:t>
            </a:r>
            <a:r>
              <a:rPr lang="en-US" sz="2000" i="1" dirty="0"/>
              <a:t>Resume </a:t>
            </a:r>
            <a:r>
              <a:rPr lang="en-US" sz="2000" i="1" dirty="0" err="1"/>
              <a:t>Medis</a:t>
            </a:r>
            <a:r>
              <a:rPr lang="en-US" sz="2000" dirty="0"/>
              <a:t> – </a:t>
            </a:r>
            <a:r>
              <a:rPr lang="en-US" sz="2000" i="1" dirty="0" err="1"/>
              <a:t>Tambah</a:t>
            </a:r>
            <a:r>
              <a:rPr lang="en-US" sz="2000" i="1" dirty="0"/>
              <a:t> Resume </a:t>
            </a:r>
            <a:r>
              <a:rPr lang="en-US" sz="2000" i="1" dirty="0" err="1"/>
              <a:t>Medis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lengkapi</a:t>
            </a:r>
            <a:r>
              <a:rPr lang="en-US" sz="2000" dirty="0"/>
              <a:t> </a:t>
            </a:r>
            <a:r>
              <a:rPr lang="en-US" sz="2000" dirty="0" err="1"/>
              <a:t>daftar</a:t>
            </a:r>
            <a:r>
              <a:rPr lang="en-US" sz="2000" dirty="0"/>
              <a:t> </a:t>
            </a:r>
            <a:r>
              <a:rPr lang="en-US" sz="2000" dirty="0" err="1"/>
              <a:t>isian</a:t>
            </a:r>
            <a:r>
              <a:rPr lang="en-US" sz="2000" dirty="0"/>
              <a:t> yang </a:t>
            </a:r>
            <a:r>
              <a:rPr lang="en-US" sz="2000" dirty="0" err="1"/>
              <a:t>tersedia</a:t>
            </a:r>
            <a:r>
              <a:rPr lang="en-US" sz="2000" dirty="0"/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5486400" y="55110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melengkapi</a:t>
            </a:r>
            <a:r>
              <a:rPr lang="en-US" dirty="0"/>
              <a:t> </a:t>
            </a:r>
            <a:r>
              <a:rPr lang="en-US" dirty="0" err="1"/>
              <a:t>isian</a:t>
            </a:r>
            <a:r>
              <a:rPr lang="en-US" dirty="0"/>
              <a:t>, </a:t>
            </a: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Rumah</a:t>
            </a:r>
            <a:r>
              <a:rPr lang="en-US" dirty="0"/>
              <a:t> </a:t>
            </a:r>
            <a:r>
              <a:rPr lang="en-US" dirty="0" err="1"/>
              <a:t>Sakit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dilanjutkan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Simpan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7730" y="3922336"/>
            <a:ext cx="5035639" cy="2683708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1528" y="2559155"/>
            <a:ext cx="4479720" cy="27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/>
              <a:t>Medis</a:t>
            </a:r>
            <a:r>
              <a:rPr lang="en-US" b="1" dirty="0"/>
              <a:t> (</a:t>
            </a:r>
            <a:r>
              <a:rPr lang="id-ID" b="1" dirty="0"/>
              <a:t>3</a:t>
            </a:r>
            <a:r>
              <a:rPr lang="en-US" b="1" dirty="0"/>
              <a:t>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02276" y="3209459"/>
            <a:ext cx="5593724" cy="2070880"/>
          </a:xfrm>
        </p:spPr>
        <p:txBody>
          <a:bodyPr>
            <a:normAutofit lnSpcReduction="10000"/>
          </a:bodyPr>
          <a:lstStyle/>
          <a:p>
            <a:pPr marL="27432" indent="0">
              <a:buNone/>
            </a:pP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faskes</a:t>
            </a:r>
            <a:r>
              <a:rPr lang="en-US" dirty="0"/>
              <a:t> juga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/</a:t>
            </a:r>
            <a:r>
              <a:rPr lang="en-US" dirty="0" err="1"/>
              <a:t>melihat</a:t>
            </a:r>
            <a:r>
              <a:rPr lang="en-US" dirty="0"/>
              <a:t> data resume </a:t>
            </a:r>
            <a:r>
              <a:rPr lang="en-US" dirty="0" err="1"/>
              <a:t>medis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tersimpan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mengakses</a:t>
            </a:r>
            <a:r>
              <a:rPr lang="en-US" dirty="0"/>
              <a:t> menu </a:t>
            </a:r>
            <a:r>
              <a:rPr lang="en-US" i="1" dirty="0"/>
              <a:t>Resume </a:t>
            </a:r>
            <a:r>
              <a:rPr lang="en-US" i="1" dirty="0" err="1"/>
              <a:t>Medis</a:t>
            </a:r>
            <a:r>
              <a:rPr lang="en-US" dirty="0"/>
              <a:t> – </a:t>
            </a:r>
            <a:r>
              <a:rPr lang="id-ID" i="1" dirty="0"/>
              <a:t>List</a:t>
            </a:r>
            <a:r>
              <a:rPr lang="en-US" i="1" dirty="0"/>
              <a:t> Resume</a:t>
            </a:r>
            <a:r>
              <a:rPr lang="id-ID" i="1" dirty="0"/>
              <a:t> Medis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8980" y="2185939"/>
            <a:ext cx="5432080" cy="36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5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Web Service Resume </a:t>
            </a:r>
            <a:r>
              <a:rPr lang="en-US" sz="4000" b="1" dirty="0" err="1"/>
              <a:t>Medis</a:t>
            </a:r>
            <a:r>
              <a:rPr lang="en-US" sz="4000" b="1" dirty="0"/>
              <a:t> </a:t>
            </a:r>
            <a:r>
              <a:rPr lang="en-US" sz="4000" b="1" dirty="0" err="1"/>
              <a:t>terintegrasi</a:t>
            </a:r>
            <a:r>
              <a:rPr lang="id-ID" sz="4000" b="1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Proses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faskes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bridging SIMRS </a:t>
            </a:r>
            <a:r>
              <a:rPr lang="en-US" dirty="0" err="1"/>
              <a:t>dengan</a:t>
            </a:r>
            <a:r>
              <a:rPr lang="en-US" dirty="0"/>
              <a:t> Web Service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disediakan</a:t>
            </a:r>
            <a:r>
              <a:rPr lang="en-US" dirty="0"/>
              <a:t>.</a:t>
            </a:r>
            <a:endParaRPr lang="id-ID" dirty="0"/>
          </a:p>
          <a:p>
            <a:endParaRPr lang="id-ID" dirty="0"/>
          </a:p>
          <a:p>
            <a:r>
              <a:rPr lang="en-US" i="1" dirty="0"/>
              <a:t>{BASE URL}</a:t>
            </a:r>
            <a:r>
              <a:rPr lang="en-US" dirty="0"/>
              <a:t> development = </a:t>
            </a:r>
            <a:r>
              <a:rPr lang="id-ID" u="sng">
                <a:hlinkClick r:id="rId2"/>
              </a:rPr>
              <a:t>http://dvlp.sisrute.kemkes.go.id/index_ci.php/services/resume/</a:t>
            </a:r>
            <a:endParaRPr lang="id-ID" u="sng"/>
          </a:p>
          <a:p>
            <a:pPr>
              <a:buNone/>
            </a:pPr>
            <a:endParaRPr lang="id-ID" dirty="0"/>
          </a:p>
          <a:p>
            <a:r>
              <a:rPr lang="en-US" i="1" dirty="0"/>
              <a:t>{BASE URL}</a:t>
            </a:r>
            <a:r>
              <a:rPr lang="en-US" dirty="0"/>
              <a:t> live = </a:t>
            </a:r>
            <a:r>
              <a:rPr lang="id-ID" u="sng" dirty="0">
                <a:hlinkClick r:id="rId3"/>
              </a:rPr>
              <a:t>https://sisrute.kemkes.go.id/baru/index_ci.php/services/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4484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Web Service Resume </a:t>
            </a:r>
            <a:r>
              <a:rPr lang="en-US" sz="4000" b="1" dirty="0" err="1"/>
              <a:t>Medis</a:t>
            </a:r>
            <a:r>
              <a:rPr lang="en-US" sz="4000" b="1" dirty="0"/>
              <a:t> </a:t>
            </a:r>
            <a:r>
              <a:rPr lang="en-US" sz="4000" b="1" dirty="0" err="1"/>
              <a:t>terintegrasi</a:t>
            </a:r>
            <a:r>
              <a:rPr lang="id-ID" sz="4000" b="1" dirty="0"/>
              <a:t> (2)</a:t>
            </a:r>
            <a:endParaRPr lang="id-ID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source code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di </a:t>
            </a:r>
            <a:r>
              <a:rPr lang="en-US" u="sng" dirty="0">
                <a:hlinkClick r:id="rId2"/>
              </a:rPr>
              <a:t>https://github.com/dnaftali/rmi</a:t>
            </a:r>
            <a:endParaRPr lang="id-ID" dirty="0"/>
          </a:p>
          <a:p>
            <a:endParaRPr lang="id-ID" dirty="0"/>
          </a:p>
          <a:p>
            <a:r>
              <a:rPr lang="en-US" dirty="0"/>
              <a:t>Java: </a:t>
            </a:r>
            <a:r>
              <a:rPr lang="en-US" u="sng" dirty="0">
                <a:hlinkClick r:id="rId3"/>
              </a:rPr>
              <a:t>https://github.com/dnaftali/rmi/blob/master/ResumeMedis.java</a:t>
            </a:r>
            <a:endParaRPr lang="id-ID" dirty="0"/>
          </a:p>
          <a:p>
            <a:r>
              <a:rPr lang="en-US" dirty="0"/>
              <a:t>PHP: </a:t>
            </a:r>
            <a:r>
              <a:rPr lang="en-US" u="sng" dirty="0">
                <a:hlinkClick r:id="rId4"/>
              </a:rPr>
              <a:t>https://github.com/dnaftali/rmi/blob/master/rmi.php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974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id-ID" dirty="0"/>
          </a:p>
          <a:p>
            <a:r>
              <a:rPr lang="id-ID" dirty="0"/>
              <a:t>Kebijakan</a:t>
            </a:r>
            <a:endParaRPr lang="en-US" dirty="0"/>
          </a:p>
          <a:p>
            <a:r>
              <a:rPr lang="en-US" dirty="0" err="1"/>
              <a:t>Alur</a:t>
            </a:r>
            <a:r>
              <a:rPr lang="en-US" dirty="0"/>
              <a:t> proses</a:t>
            </a:r>
          </a:p>
          <a:p>
            <a:r>
              <a:rPr lang="en-US" dirty="0" err="1"/>
              <a:t>Aplikasi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Integrasi</a:t>
            </a:r>
            <a:endParaRPr lang="en-US" dirty="0"/>
          </a:p>
          <a:p>
            <a:r>
              <a:rPr lang="en-US" dirty="0" err="1"/>
              <a:t>Teknis</a:t>
            </a:r>
            <a:r>
              <a:rPr lang="en-US" dirty="0"/>
              <a:t> Bridging</a:t>
            </a:r>
          </a:p>
          <a:p>
            <a:r>
              <a:rPr lang="en-US" dirty="0" err="1"/>
              <a:t>Uji</a:t>
            </a:r>
            <a:r>
              <a:rPr lang="en-US" dirty="0"/>
              <a:t> </a:t>
            </a:r>
            <a:r>
              <a:rPr lang="en-US" dirty="0" err="1"/>
              <a:t>Coba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9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Sisrute Integrasi dengan SIMRS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35480"/>
            <a:ext cx="11277600" cy="4389120"/>
          </a:xfrm>
        </p:spPr>
        <p:txBody>
          <a:bodyPr>
            <a:normAutofit/>
          </a:bodyPr>
          <a:lstStyle/>
          <a:p>
            <a:r>
              <a:rPr lang="en-US" sz="4000"/>
              <a:t>JUKNIS dapat di dowload :</a:t>
            </a:r>
          </a:p>
          <a:p>
            <a:endParaRPr lang="en-US" sz="4000"/>
          </a:p>
          <a:p>
            <a:pPr marL="0" indent="0">
              <a:buNone/>
            </a:pPr>
            <a:r>
              <a:rPr lang="en-US" sz="4000"/>
              <a:t>http://dvlp.sisrute.kemkes.go.id/juknis_eresume/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05940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Simpan</a:t>
            </a:r>
            <a:r>
              <a:rPr lang="en-US" dirty="0"/>
              <a:t>/</a:t>
            </a:r>
            <a:r>
              <a:rPr lang="en-US" dirty="0" err="1"/>
              <a:t>Tambah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2304389"/>
            <a:ext cx="5443470" cy="4146998"/>
          </a:xfrm>
        </p:spPr>
        <p:txBody>
          <a:bodyPr>
            <a:noAutofit/>
          </a:bodyPr>
          <a:lstStyle/>
          <a:p>
            <a:pPr marL="484632" indent="-457200">
              <a:buFont typeface="+mj-lt"/>
              <a:buAutoNum type="arabicPeriod"/>
            </a:pPr>
            <a:r>
              <a:rPr lang="en-US" sz="1800" dirty="0" err="1"/>
              <a:t>Pengguna</a:t>
            </a:r>
            <a:r>
              <a:rPr lang="en-US" sz="1800" dirty="0"/>
              <a:t> </a:t>
            </a:r>
            <a:r>
              <a:rPr lang="en-US" sz="1800" dirty="0" err="1"/>
              <a:t>menginputkan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pasien</a:t>
            </a:r>
            <a:r>
              <a:rPr lang="en-US" sz="1800" dirty="0"/>
              <a:t> </a:t>
            </a:r>
            <a:r>
              <a:rPr lang="en-US" sz="1800" dirty="0" err="1"/>
              <a:t>pulang</a:t>
            </a:r>
            <a:r>
              <a:rPr lang="en-US" sz="1800" dirty="0"/>
              <a:t> di SIMRS </a:t>
            </a:r>
            <a:r>
              <a:rPr lang="en-US" sz="1800" dirty="0" err="1"/>
              <a:t>milik</a:t>
            </a:r>
            <a:r>
              <a:rPr lang="en-US" sz="1800" dirty="0"/>
              <a:t> </a:t>
            </a:r>
            <a:r>
              <a:rPr lang="en-US" sz="1800" dirty="0" err="1"/>
              <a:t>faskesnya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menyusun</a:t>
            </a:r>
            <a:r>
              <a:rPr lang="en-US" sz="1800" dirty="0"/>
              <a:t> (</a:t>
            </a:r>
            <a:r>
              <a:rPr lang="en-US" sz="1800" i="1" dirty="0"/>
              <a:t>generate</a:t>
            </a:r>
            <a:r>
              <a:rPr lang="en-US" sz="1800" dirty="0"/>
              <a:t>)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sesuai</a:t>
            </a:r>
            <a:r>
              <a:rPr lang="en-US" sz="1800" dirty="0"/>
              <a:t> format </a:t>
            </a:r>
            <a:r>
              <a:rPr lang="en-US" sz="1800" dirty="0" err="1"/>
              <a:t>standar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integrasi</a:t>
            </a:r>
            <a:r>
              <a:rPr lang="en-US" sz="1800" dirty="0"/>
              <a:t> (RMI).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mengirim</a:t>
            </a:r>
            <a:r>
              <a:rPr lang="en-US" sz="1800" dirty="0"/>
              <a:t> data </a:t>
            </a:r>
            <a:r>
              <a:rPr lang="en-US" sz="1800" dirty="0" err="1"/>
              <a:t>hasil</a:t>
            </a:r>
            <a:r>
              <a:rPr lang="en-US" sz="1800" dirty="0"/>
              <a:t> generate </a:t>
            </a:r>
            <a:r>
              <a:rPr lang="en-US" sz="1800" dirty="0" err="1"/>
              <a:t>ke</a:t>
            </a:r>
            <a:r>
              <a:rPr lang="en-US" sz="1800" dirty="0"/>
              <a:t> system RMI </a:t>
            </a:r>
            <a:r>
              <a:rPr lang="en-US" sz="1800" dirty="0" err="1"/>
              <a:t>kemenkes</a:t>
            </a:r>
            <a:r>
              <a:rPr lang="en-US" sz="1800" dirty="0"/>
              <a:t> via web service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memvalidasi</a:t>
            </a:r>
            <a:r>
              <a:rPr lang="en-US" sz="1800" dirty="0"/>
              <a:t> data yang </a:t>
            </a:r>
            <a:r>
              <a:rPr lang="en-US" sz="1800" dirty="0" err="1"/>
              <a:t>diterima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menyimpan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</a:t>
            </a:r>
            <a:r>
              <a:rPr lang="en-US" sz="1800" i="1" dirty="0"/>
              <a:t>bank data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nasional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melaporkan</a:t>
            </a:r>
            <a:r>
              <a:rPr lang="en-US" sz="1800" dirty="0"/>
              <a:t> status </a:t>
            </a:r>
            <a:r>
              <a:rPr lang="en-US" sz="1800" dirty="0" err="1"/>
              <a:t>simpan</a:t>
            </a:r>
            <a:r>
              <a:rPr lang="en-US" sz="1800" dirty="0"/>
              <a:t> data </a:t>
            </a:r>
            <a:r>
              <a:rPr lang="en-US" sz="1800" dirty="0" err="1"/>
              <a:t>ke</a:t>
            </a:r>
            <a:r>
              <a:rPr lang="en-US" sz="1800" dirty="0"/>
              <a:t> SIMRS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menandai</a:t>
            </a:r>
            <a:r>
              <a:rPr lang="en-US" sz="1800" dirty="0"/>
              <a:t> (</a:t>
            </a:r>
            <a:r>
              <a:rPr lang="en-US" sz="1800" i="1" dirty="0"/>
              <a:t>flag</a:t>
            </a:r>
            <a:r>
              <a:rPr lang="en-US" sz="1800" dirty="0"/>
              <a:t>)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pasien</a:t>
            </a:r>
            <a:r>
              <a:rPr lang="en-US" sz="1800" dirty="0"/>
              <a:t> yang </a:t>
            </a:r>
            <a:r>
              <a:rPr lang="en-US" sz="1800" dirty="0" err="1"/>
              <a:t>telah</a:t>
            </a:r>
            <a:r>
              <a:rPr lang="en-US" sz="1800" dirty="0"/>
              <a:t> </a:t>
            </a:r>
            <a:r>
              <a:rPr lang="en-US" sz="1800" dirty="0" err="1"/>
              <a:t>dikirim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endParaRPr lang="en-US" sz="18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000875" y="19833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851904"/>
              </p:ext>
            </p:extLst>
          </p:nvPr>
        </p:nvGraphicFramePr>
        <p:xfrm>
          <a:off x="6168981" y="1983346"/>
          <a:ext cx="5413420" cy="446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r:id="rId3" imgW="5848216" imgH="4819637" progId="">
                  <p:embed/>
                </p:oleObj>
              </mc:Choice>
              <mc:Fallback>
                <p:oleObj r:id="rId3" imgW="5848216" imgH="4819637" progId="">
                  <p:embed/>
                  <p:pic>
                    <p:nvPicPr>
                      <p:cNvPr id="0" name="Picture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8981" y="1983346"/>
                        <a:ext cx="5413420" cy="44680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4880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Baca Resume </a:t>
            </a:r>
            <a:r>
              <a:rPr lang="en-US" dirty="0" err="1"/>
              <a:t>Medis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983345"/>
            <a:ext cx="5443470" cy="4468041"/>
          </a:xfrm>
        </p:spPr>
        <p:txBody>
          <a:bodyPr>
            <a:noAutofit/>
          </a:bodyPr>
          <a:lstStyle/>
          <a:p>
            <a:pPr marL="484632" indent="-457200">
              <a:buFont typeface="+mj-lt"/>
              <a:buAutoNum type="arabicPeriod"/>
            </a:pPr>
            <a:r>
              <a:rPr lang="en-US" sz="1800" dirty="0" err="1"/>
              <a:t>Pengguna</a:t>
            </a:r>
            <a:r>
              <a:rPr lang="en-US" sz="1800" dirty="0"/>
              <a:t> </a:t>
            </a:r>
            <a:r>
              <a:rPr lang="en-US" sz="1800" dirty="0" err="1"/>
              <a:t>mencari</a:t>
            </a:r>
            <a:r>
              <a:rPr lang="en-US" sz="1800" dirty="0"/>
              <a:t> data NIK </a:t>
            </a:r>
            <a:r>
              <a:rPr lang="en-US" sz="1800" dirty="0" err="1"/>
              <a:t>pasien</a:t>
            </a:r>
            <a:r>
              <a:rPr lang="en-US" sz="1800" dirty="0"/>
              <a:t> yang </a:t>
            </a:r>
            <a:r>
              <a:rPr lang="en-US" sz="1800" dirty="0" err="1"/>
              <a:t>dirujuk</a:t>
            </a:r>
            <a:r>
              <a:rPr lang="en-US" sz="1800" dirty="0"/>
              <a:t> </a:t>
            </a:r>
            <a:r>
              <a:rPr lang="en-US" sz="1800" dirty="0" err="1"/>
              <a:t>menggunakan</a:t>
            </a:r>
            <a:r>
              <a:rPr lang="en-US" sz="1800" dirty="0"/>
              <a:t> SIMRS </a:t>
            </a:r>
            <a:r>
              <a:rPr lang="en-US" sz="1800" dirty="0" err="1"/>
              <a:t>milik</a:t>
            </a:r>
            <a:r>
              <a:rPr lang="en-US" sz="1800" dirty="0"/>
              <a:t> </a:t>
            </a:r>
            <a:r>
              <a:rPr lang="en-US" sz="1800" dirty="0" err="1"/>
              <a:t>faskesnya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menyusun</a:t>
            </a:r>
            <a:r>
              <a:rPr lang="en-US" sz="1800" dirty="0"/>
              <a:t> (</a:t>
            </a:r>
            <a:r>
              <a:rPr lang="en-US" sz="1800" i="1" dirty="0"/>
              <a:t>generate</a:t>
            </a:r>
            <a:r>
              <a:rPr lang="en-US" sz="1800" dirty="0"/>
              <a:t>) data </a:t>
            </a:r>
            <a:r>
              <a:rPr lang="en-US" sz="1800" dirty="0" err="1"/>
              <a:t>permintaan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sesuai</a:t>
            </a:r>
            <a:r>
              <a:rPr lang="en-US" sz="1800" dirty="0"/>
              <a:t> format </a:t>
            </a:r>
            <a:r>
              <a:rPr lang="en-US" sz="1800" dirty="0" err="1"/>
              <a:t>standar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integrasi</a:t>
            </a:r>
            <a:r>
              <a:rPr lang="en-US" sz="1800" dirty="0"/>
              <a:t> (RMI).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mengirim</a:t>
            </a:r>
            <a:r>
              <a:rPr lang="en-US" sz="1800" dirty="0"/>
              <a:t> </a:t>
            </a:r>
            <a:r>
              <a:rPr lang="en-US" sz="1800" dirty="0" err="1"/>
              <a:t>permintaan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system RMI </a:t>
            </a:r>
            <a:r>
              <a:rPr lang="en-US" sz="1800" dirty="0" err="1"/>
              <a:t>kemenkes</a:t>
            </a:r>
            <a:r>
              <a:rPr lang="en-US" sz="1800" dirty="0"/>
              <a:t> via web service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memvalidasi</a:t>
            </a:r>
            <a:r>
              <a:rPr lang="en-US" sz="1800" dirty="0"/>
              <a:t> </a:t>
            </a:r>
            <a:r>
              <a:rPr lang="en-US" sz="1800" dirty="0" err="1"/>
              <a:t>permintaan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faskes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mencari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r>
              <a:rPr lang="en-US" sz="1800" dirty="0"/>
              <a:t> </a:t>
            </a:r>
            <a:r>
              <a:rPr lang="en-US" sz="1800" dirty="0" err="1"/>
              <a:t>pada</a:t>
            </a:r>
            <a:r>
              <a:rPr lang="en-US" sz="1800" dirty="0"/>
              <a:t> </a:t>
            </a:r>
            <a:r>
              <a:rPr lang="en-US" sz="1800" i="1" dirty="0"/>
              <a:t>bank data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nasional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mengirim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yang </a:t>
            </a:r>
            <a:r>
              <a:rPr lang="en-US" sz="1800" dirty="0" err="1"/>
              <a:t>diminta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SIMRS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menerima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mengolah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yang </a:t>
            </a:r>
            <a:r>
              <a:rPr lang="en-US" sz="1800" dirty="0" err="1"/>
              <a:t>diterima</a:t>
            </a:r>
            <a:r>
              <a:rPr lang="en-US" sz="1800" dirty="0"/>
              <a:t>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000875" y="19833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393039"/>
              </p:ext>
            </p:extLst>
          </p:nvPr>
        </p:nvGraphicFramePr>
        <p:xfrm>
          <a:off x="6387922" y="2119605"/>
          <a:ext cx="5444410" cy="4493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r:id="rId3" imgW="5848216" imgH="4819637" progId="">
                  <p:embed/>
                </p:oleObj>
              </mc:Choice>
              <mc:Fallback>
                <p:oleObj r:id="rId3" imgW="5848216" imgH="4819637" progId="">
                  <p:embed/>
                  <p:pic>
                    <p:nvPicPr>
                      <p:cNvPr id="0" name="Picture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7922" y="2119605"/>
                        <a:ext cx="5444410" cy="449361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7245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Ketentuan</a:t>
            </a:r>
            <a:r>
              <a:rPr lang="en-US" dirty="0"/>
              <a:t> </a:t>
            </a:r>
            <a:r>
              <a:rPr lang="en-US" dirty="0" err="1"/>
              <a:t>Teknis</a:t>
            </a:r>
            <a:r>
              <a:rPr lang="en-US" dirty="0"/>
              <a:t> Web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 err="1"/>
              <a:t>Pengiriman</a:t>
            </a:r>
            <a:r>
              <a:rPr lang="en-GB" dirty="0"/>
              <a:t> data resume </a:t>
            </a:r>
            <a:r>
              <a:rPr lang="en-GB" dirty="0" err="1"/>
              <a:t>medis</a:t>
            </a:r>
            <a:r>
              <a:rPr lang="en-GB" dirty="0"/>
              <a:t> </a:t>
            </a:r>
            <a:r>
              <a:rPr lang="en-GB" dirty="0" err="1"/>
              <a:t>dilakukan</a:t>
            </a:r>
            <a:r>
              <a:rPr lang="en-GB" dirty="0"/>
              <a:t> </a:t>
            </a:r>
            <a:r>
              <a:rPr lang="en-GB" dirty="0" err="1"/>
              <a:t>setiap</a:t>
            </a:r>
            <a:r>
              <a:rPr lang="en-GB" dirty="0"/>
              <a:t> </a:t>
            </a:r>
            <a:r>
              <a:rPr lang="en-GB" dirty="0" err="1"/>
              <a:t>melakukan</a:t>
            </a:r>
            <a:r>
              <a:rPr lang="en-GB" dirty="0"/>
              <a:t> proses </a:t>
            </a:r>
            <a:r>
              <a:rPr lang="en-GB" dirty="0" err="1"/>
              <a:t>rujukan</a:t>
            </a:r>
            <a:endParaRPr lang="en-US" dirty="0"/>
          </a:p>
          <a:p>
            <a:pPr lvl="0"/>
            <a:r>
              <a:rPr lang="en-GB" dirty="0"/>
              <a:t>Data yang </a:t>
            </a:r>
            <a:r>
              <a:rPr lang="en-GB" dirty="0" err="1"/>
              <a:t>dikirimkan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POST </a:t>
            </a:r>
            <a:r>
              <a:rPr lang="en-GB" dirty="0" err="1"/>
              <a:t>dengan</a:t>
            </a:r>
            <a:r>
              <a:rPr lang="en-GB" dirty="0"/>
              <a:t> format JSON </a:t>
            </a:r>
            <a:endParaRPr lang="en-US" dirty="0"/>
          </a:p>
          <a:p>
            <a:pPr lvl="0"/>
            <a:r>
              <a:rPr lang="en-GB" dirty="0"/>
              <a:t>Format </a:t>
            </a:r>
            <a:r>
              <a:rPr lang="en-GB" dirty="0" err="1"/>
              <a:t>pengiriman</a:t>
            </a:r>
            <a:r>
              <a:rPr lang="en-GB" dirty="0"/>
              <a:t> data </a:t>
            </a:r>
            <a:r>
              <a:rPr lang="en-GB" dirty="0" err="1"/>
              <a:t>dari</a:t>
            </a:r>
            <a:r>
              <a:rPr lang="en-GB" dirty="0"/>
              <a:t> SIMRS </a:t>
            </a:r>
            <a:r>
              <a:rPr lang="id-ID" dirty="0"/>
              <a:t>ke </a:t>
            </a:r>
            <a:r>
              <a:rPr lang="en-US" dirty="0"/>
              <a:t>RMI </a:t>
            </a:r>
            <a:r>
              <a:rPr lang="en-GB" dirty="0" err="1"/>
              <a:t>sesuai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variabel</a:t>
            </a:r>
            <a:r>
              <a:rPr lang="en-GB" dirty="0"/>
              <a:t> </a:t>
            </a:r>
            <a:r>
              <a:rPr lang="en-GB" dirty="0" err="1"/>
              <a:t>integrasi</a:t>
            </a:r>
            <a:r>
              <a:rPr lang="en-GB" dirty="0"/>
              <a:t> data yang </a:t>
            </a:r>
            <a:r>
              <a:rPr lang="en-GB" dirty="0" err="1"/>
              <a:t>sudah</a:t>
            </a:r>
            <a:r>
              <a:rPr lang="en-GB" dirty="0"/>
              <a:t> </a:t>
            </a:r>
            <a:r>
              <a:rPr lang="en-GB" dirty="0" err="1"/>
              <a:t>ditentukan</a:t>
            </a:r>
            <a:endParaRPr lang="en-US" dirty="0"/>
          </a:p>
          <a:p>
            <a:pPr lvl="0"/>
            <a:r>
              <a:rPr lang="en-GB" dirty="0"/>
              <a:t>RS </a:t>
            </a:r>
            <a:r>
              <a:rPr lang="en-GB" dirty="0" err="1"/>
              <a:t>mengirimkan</a:t>
            </a:r>
            <a:r>
              <a:rPr lang="en-GB" dirty="0"/>
              <a:t> </a:t>
            </a:r>
            <a:r>
              <a:rPr lang="id-ID" dirty="0"/>
              <a:t>d</a:t>
            </a:r>
            <a:r>
              <a:rPr lang="en-GB" dirty="0" err="1"/>
              <a:t>ata</a:t>
            </a:r>
            <a:r>
              <a:rPr lang="en-GB" dirty="0"/>
              <a:t> </a:t>
            </a:r>
            <a:r>
              <a:rPr lang="id-ID" dirty="0"/>
              <a:t>indikator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i="1" dirty="0"/>
              <a:t>web service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i="1" dirty="0"/>
              <a:t>username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i="1" dirty="0"/>
              <a:t>password</a:t>
            </a:r>
            <a:r>
              <a:rPr lang="en-GB" dirty="0"/>
              <a:t> yang </a:t>
            </a:r>
            <a:r>
              <a:rPr lang="en-GB" dirty="0" err="1"/>
              <a:t>diberikan</a:t>
            </a:r>
            <a:r>
              <a:rPr lang="en-GB" dirty="0"/>
              <a:t>.</a:t>
            </a:r>
            <a:endParaRPr lang="en-US" dirty="0"/>
          </a:p>
          <a:p>
            <a:r>
              <a:rPr lang="en-GB" dirty="0" err="1"/>
              <a:t>Menambahkan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 </a:t>
            </a:r>
            <a:r>
              <a:rPr lang="en-GB" dirty="0" err="1"/>
              <a:t>Variabel</a:t>
            </a:r>
            <a:r>
              <a:rPr lang="en-GB" dirty="0"/>
              <a:t> yang </a:t>
            </a:r>
            <a:r>
              <a:rPr lang="en-GB" dirty="0" err="1"/>
              <a:t>dibutuhkan</a:t>
            </a:r>
            <a:r>
              <a:rPr lang="en-GB" dirty="0"/>
              <a:t> </a:t>
            </a:r>
            <a:r>
              <a:rPr lang="en-GB" dirty="0" err="1"/>
              <a:t>ataupun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proses </a:t>
            </a:r>
            <a:r>
              <a:rPr lang="en-GB" dirty="0" err="1"/>
              <a:t>validasi</a:t>
            </a:r>
            <a:r>
              <a:rPr lang="en-GB" dirty="0"/>
              <a:t> yang </a:t>
            </a:r>
            <a:r>
              <a:rPr lang="en-GB" dirty="0" err="1"/>
              <a:t>dikirim</a:t>
            </a:r>
            <a:r>
              <a:rPr lang="en-GB" dirty="0"/>
              <a:t> </a:t>
            </a:r>
            <a:r>
              <a:rPr lang="en-GB" dirty="0" err="1"/>
              <a:t>pada</a:t>
            </a:r>
            <a:r>
              <a:rPr lang="en-GB" dirty="0"/>
              <a:t> HTTP Header, </a:t>
            </a:r>
            <a:r>
              <a:rPr lang="en-GB" dirty="0" err="1"/>
              <a:t>antara</a:t>
            </a:r>
            <a:r>
              <a:rPr lang="en-GB" dirty="0"/>
              <a:t> lain: Request 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99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umeMedisIntegrasi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03412" y="174813"/>
            <a:ext cx="11430000" cy="659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Pemanfaatan</a:t>
            </a:r>
            <a:r>
              <a:rPr lang="en-US" dirty="0"/>
              <a:t> Data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Integrasi</a:t>
            </a:r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F22C257-7E00-4905-A467-10F43E67B7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40689"/>
              </p:ext>
            </p:extLst>
          </p:nvPr>
        </p:nvGraphicFramePr>
        <p:xfrm>
          <a:off x="609600" y="1935163"/>
          <a:ext cx="10972800" cy="4389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60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047" y="219994"/>
            <a:ext cx="10972800" cy="1143000"/>
          </a:xfrm>
        </p:spPr>
        <p:txBody>
          <a:bodyPr/>
          <a:lstStyle/>
          <a:p>
            <a:r>
              <a:rPr lang="id-ID" dirty="0"/>
              <a:t>Tantangan dan Jawaban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09600" y="1464516"/>
          <a:ext cx="10972800" cy="513080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id-ID" dirty="0"/>
                        <a:t>INTERNAL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Belum adanya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Komitmen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dari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Pimpinan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dan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staf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RS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perujuk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untuk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anose="02060503040505020203" pitchFamily="18" charset="0"/>
                        </a:rPr>
                        <a:t>menjalankan</a:t>
                      </a:r>
                      <a:r>
                        <a:rPr lang="en-US" dirty="0">
                          <a:latin typeface="Chaparral Pro" panose="02060503040505020203" pitchFamily="18" charset="0"/>
                        </a:rPr>
                        <a:t> </a:t>
                      </a:r>
                      <a:r>
                        <a:rPr lang="id-ID" dirty="0">
                          <a:latin typeface="Chaparral Pro" panose="02060503040505020203" pitchFamily="18" charset="0"/>
                        </a:rPr>
                        <a:t>Resume Medis Integrasi – Sisrute</a:t>
                      </a:r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Penguatan komitmen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Belum tersedia SIMRS yang dilengkapi sistem Resume Medis Elektronis (RMI)</a:t>
                      </a:r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Pengembangan SIMRS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Belum tersedia tenaga IT yang cukup untuk mengelola pengembangan Resume Medis Integrasi</a:t>
                      </a:r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Analisa kebutuhan tenaga, penambahan jumlah</a:t>
                      </a:r>
                      <a:r>
                        <a:rPr lang="id-ID" baseline="0" dirty="0">
                          <a:latin typeface="Chaparral Pro" panose="02060503040505020203" pitchFamily="18" charset="0"/>
                        </a:rPr>
                        <a:t> dan/atau peningkatan kualitas tenaga IT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id-ID" b="1" dirty="0"/>
                        <a:t>EKSTERNAL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haparral Pro" pitchFamily="18" charset="0"/>
                        </a:rPr>
                        <a:t>Belum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ada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kebijakan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tertulis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sebagai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payung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hukum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bagi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Rumah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Sakit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atau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Puskesmas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untuk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melakukan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en-US" dirty="0" err="1">
                          <a:latin typeface="Chaparral Pro" pitchFamily="18" charset="0"/>
                        </a:rPr>
                        <a:t>implementasi</a:t>
                      </a:r>
                      <a:r>
                        <a:rPr lang="en-US" dirty="0">
                          <a:latin typeface="Chaparral Pro" pitchFamily="18" charset="0"/>
                        </a:rPr>
                        <a:t> </a:t>
                      </a:r>
                      <a:r>
                        <a:rPr lang="id-ID" dirty="0">
                          <a:latin typeface="Chaparral Pro" pitchFamily="18" charset="0"/>
                        </a:rPr>
                        <a:t>RMI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Dinkes</a:t>
                      </a:r>
                      <a:r>
                        <a:rPr lang="id-ID" baseline="0" dirty="0">
                          <a:latin typeface="Chaparral Pro" panose="02060503040505020203" pitchFamily="18" charset="0"/>
                        </a:rPr>
                        <a:t> menerbitkan kebijakan tertulis mengenai pelaksanaan RMI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Belum semua RS menjalankan RMI secara serentak, sehingga ada rujukan yang tidak diresponse</a:t>
                      </a:r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Komitmen</a:t>
                      </a:r>
                      <a:r>
                        <a:rPr lang="id-ID" baseline="0" dirty="0">
                          <a:latin typeface="Chaparral Pro" panose="02060503040505020203" pitchFamily="18" charset="0"/>
                        </a:rPr>
                        <a:t> bersama mengimplementasikan RMI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Adanya sistem sejenis yang “mirip” harus diimlementasikan</a:t>
                      </a:r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dirty="0">
                          <a:latin typeface="Chaparral Pro" panose="02060503040505020203" pitchFamily="18" charset="0"/>
                        </a:rPr>
                        <a:t>Kemenkes/Dinkes menetapkan kebijakan untuk Integrasi</a:t>
                      </a:r>
                      <a:r>
                        <a:rPr lang="id-ID" baseline="0" dirty="0">
                          <a:latin typeface="Chaparral Pro" panose="02060503040505020203" pitchFamily="18" charset="0"/>
                        </a:rPr>
                        <a:t> / bridging antara sistem yang mirip.</a:t>
                      </a:r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07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39" y="321025"/>
            <a:ext cx="10972800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/>
              <a:t>Resume Medis pasien via app/Android versi production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7" b="5534"/>
          <a:stretch/>
        </p:blipFill>
        <p:spPr bwMode="auto">
          <a:xfrm>
            <a:off x="543696" y="1458094"/>
            <a:ext cx="11120567" cy="5338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2409568" y="3039762"/>
            <a:ext cx="1581664" cy="206357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8006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Resume pasien via app/Android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>
                <a:hlinkClick r:id="rId2"/>
              </a:rPr>
              <a:t>http://sardjito.co.id/resumeapp/</a:t>
            </a:r>
            <a:endParaRPr lang="en-US" sz="4000"/>
          </a:p>
          <a:p>
            <a:endParaRPr lang="en-US" sz="28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735" y="2546287"/>
            <a:ext cx="8526162" cy="479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272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/>
              <a:t>Installasi APK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578" y="766118"/>
            <a:ext cx="3350741" cy="5957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5386" y="766118"/>
            <a:ext cx="3342938" cy="5943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13254" y="2360141"/>
            <a:ext cx="3126260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Masukkan NIK</a:t>
            </a:r>
          </a:p>
          <a:p>
            <a:pPr marL="342900" indent="-342900">
              <a:buAutoNum type="arabicPeriod"/>
            </a:pPr>
            <a:r>
              <a:rPr lang="en-US"/>
              <a:t>Konfirmasi Nomer HP 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18000701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Sisrute = Sistem Rujukan Terintegrasi untuk mendukung proses rujukan antar faskes</a:t>
            </a:r>
          </a:p>
          <a:p>
            <a:r>
              <a:rPr lang="id-ID" sz="2800" dirty="0"/>
              <a:t>Resume Medis Terintegrasi (RMI) = Data Resume Medis pasien saat keluar yang dapat dipertukarkan menggunakan SISRUTE</a:t>
            </a:r>
          </a:p>
        </p:txBody>
      </p:sp>
    </p:spTree>
    <p:extLst>
      <p:ext uri="{BB962C8B-B14F-4D97-AF65-F5344CB8AC3E}">
        <p14:creationId xmlns:p14="http://schemas.microsoft.com/office/powerpoint/2010/main" val="333955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/>
              <a:t>Installasi APK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097" y="704334"/>
            <a:ext cx="3238686" cy="5758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282" y="704334"/>
            <a:ext cx="3238686" cy="5758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13254" y="2360141"/>
            <a:ext cx="3126260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Masukkan Kode OTP</a:t>
            </a:r>
          </a:p>
          <a:p>
            <a:pPr marL="342900" indent="-342900">
              <a:buAutoNum type="arabicPeriod"/>
            </a:pPr>
            <a:r>
              <a:rPr lang="en-US"/>
              <a:t>Masukkan Kode PIN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203512085"/>
      </p:ext>
    </p:extLst>
  </p:cSld>
  <p:clrMapOvr>
    <a:masterClrMapping/>
  </p:clrMapOvr>
  <p:transition spd="slow">
    <p:cover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/>
              <a:t>Installasi APK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797" y="475996"/>
            <a:ext cx="3461949" cy="6155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740" y="475996"/>
            <a:ext cx="3481936" cy="6155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409930"/>
      </p:ext>
    </p:extLst>
  </p:cSld>
  <p:clrMapOvr>
    <a:masterClrMapping/>
  </p:clrMapOvr>
  <p:transition spd="slow">
    <p:cover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/>
              <a:t>Installasi APK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006" y="506627"/>
            <a:ext cx="3431101" cy="6100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1921" y="481913"/>
            <a:ext cx="3459928" cy="6151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0242254"/>
      </p:ext>
    </p:extLst>
  </p:cSld>
  <p:clrMapOvr>
    <a:masterClrMapping/>
  </p:clrMapOvr>
  <p:transition spd="slow">
    <p:cover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7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54560-25A1-4973-A268-7FF4EE386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Sistem Rujukan Terintegrasi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0A1CFD5-E4E1-466B-9827-2A9E09569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9564416"/>
              </p:ext>
            </p:extLst>
          </p:nvPr>
        </p:nvGraphicFramePr>
        <p:xfrm>
          <a:off x="300112" y="1600310"/>
          <a:ext cx="5005589" cy="53285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85A1886-97DA-4E7D-8CBB-57E5D012BBB8}"/>
              </a:ext>
            </a:extLst>
          </p:cNvPr>
          <p:cNvSpPr txBox="1"/>
          <p:nvPr/>
        </p:nvSpPr>
        <p:spPr>
          <a:xfrm>
            <a:off x="5174137" y="2066453"/>
            <a:ext cx="5889754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>
            <a:spAutoFit/>
          </a:bodyPr>
          <a:lstStyle/>
          <a:p>
            <a:r>
              <a:rPr lang="id-ID" sz="2400" dirty="0"/>
              <a:t>Rujukan = Surat pengantar untuk rujukan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6C978D-8C06-4852-A154-20DA62ED90FD}"/>
              </a:ext>
            </a:extLst>
          </p:cNvPr>
          <p:cNvSpPr txBox="1"/>
          <p:nvPr/>
        </p:nvSpPr>
        <p:spPr>
          <a:xfrm>
            <a:off x="4906850" y="2953161"/>
            <a:ext cx="7121027" cy="34163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id-ID" sz="2400" dirty="0"/>
              <a:t>Resume Medis = Ringkasan data pasien keluar yang memuat:</a:t>
            </a:r>
          </a:p>
          <a:p>
            <a:pPr>
              <a:buNone/>
            </a:pPr>
            <a:r>
              <a:rPr lang="en-US" sz="2400" dirty="0"/>
              <a:t>1. </a:t>
            </a:r>
            <a:r>
              <a:rPr lang="en-US" sz="2400" dirty="0" err="1"/>
              <a:t>Identitas</a:t>
            </a:r>
            <a:r>
              <a:rPr lang="en-US" sz="2400" dirty="0"/>
              <a:t> </a:t>
            </a:r>
            <a:r>
              <a:rPr lang="en-US" sz="2400" dirty="0" err="1"/>
              <a:t>pasien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2. Diagnosis </a:t>
            </a:r>
            <a:r>
              <a:rPr lang="en-US" sz="2400" dirty="0" err="1"/>
              <a:t>masuk</a:t>
            </a:r>
            <a:r>
              <a:rPr lang="en-US" sz="2400" dirty="0"/>
              <a:t> dan </a:t>
            </a:r>
            <a:r>
              <a:rPr lang="en-US" sz="2400" dirty="0" err="1"/>
              <a:t>indikasi</a:t>
            </a:r>
            <a:r>
              <a:rPr lang="en-US" sz="2400" dirty="0"/>
              <a:t> </a:t>
            </a:r>
            <a:r>
              <a:rPr lang="en-US" sz="2400" dirty="0" err="1"/>
              <a:t>pasien</a:t>
            </a:r>
            <a:r>
              <a:rPr lang="en-US" sz="2400" dirty="0"/>
              <a:t> </a:t>
            </a:r>
            <a:r>
              <a:rPr lang="en-US" sz="2400" dirty="0" err="1"/>
              <a:t>dirawat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3. </a:t>
            </a:r>
            <a:r>
              <a:rPr lang="en-US" sz="2400" dirty="0" err="1"/>
              <a:t>Ringkasan</a:t>
            </a:r>
            <a:r>
              <a:rPr lang="en-US" sz="2400" dirty="0"/>
              <a:t> </a:t>
            </a:r>
            <a:r>
              <a:rPr lang="en-US" sz="2400" dirty="0" err="1"/>
              <a:t>hasil</a:t>
            </a:r>
            <a:r>
              <a:rPr lang="en-US" sz="2400" dirty="0"/>
              <a:t> </a:t>
            </a:r>
            <a:r>
              <a:rPr lang="en-US" sz="2400" dirty="0" err="1"/>
              <a:t>pemeriksaan</a:t>
            </a:r>
            <a:r>
              <a:rPr lang="en-US" sz="2400" dirty="0"/>
              <a:t> </a:t>
            </a:r>
            <a:r>
              <a:rPr lang="en-US" sz="2400" dirty="0" err="1"/>
              <a:t>fisik</a:t>
            </a:r>
            <a:r>
              <a:rPr lang="en-US" sz="2400" dirty="0"/>
              <a:t> dan </a:t>
            </a:r>
            <a:r>
              <a:rPr lang="en-US" sz="2400" dirty="0" err="1"/>
              <a:t>penunjang</a:t>
            </a:r>
            <a:r>
              <a:rPr lang="en-US" sz="2400" dirty="0"/>
              <a:t>. </a:t>
            </a:r>
          </a:p>
          <a:p>
            <a:pPr>
              <a:buNone/>
            </a:pPr>
            <a:r>
              <a:rPr lang="en-US" sz="2400" dirty="0"/>
              <a:t>4. </a:t>
            </a:r>
            <a:r>
              <a:rPr lang="en-US" sz="2400" dirty="0" err="1"/>
              <a:t>Diagnosa</a:t>
            </a:r>
            <a:r>
              <a:rPr lang="en-US" sz="2400" dirty="0"/>
              <a:t> </a:t>
            </a:r>
            <a:r>
              <a:rPr lang="en-US" sz="2400" dirty="0" err="1"/>
              <a:t>akhir</a:t>
            </a:r>
            <a:r>
              <a:rPr lang="en-US" sz="2400" dirty="0"/>
              <a:t>, </a:t>
            </a:r>
            <a:r>
              <a:rPr lang="en-US" sz="2400" dirty="0" err="1"/>
              <a:t>pengobatan</a:t>
            </a:r>
            <a:r>
              <a:rPr lang="en-US" sz="2400" dirty="0"/>
              <a:t> dan </a:t>
            </a:r>
            <a:r>
              <a:rPr lang="en-US" sz="2400" dirty="0" err="1"/>
              <a:t>tindak</a:t>
            </a:r>
            <a:r>
              <a:rPr lang="en-US" sz="2400" dirty="0"/>
              <a:t> </a:t>
            </a:r>
            <a:r>
              <a:rPr lang="en-US" sz="2400" dirty="0" err="1"/>
              <a:t>lanjut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5. Nama dan </a:t>
            </a:r>
            <a:r>
              <a:rPr lang="en-US" sz="2400" dirty="0" err="1"/>
              <a:t>tanda</a:t>
            </a:r>
            <a:r>
              <a:rPr lang="en-US" sz="2400" dirty="0"/>
              <a:t> </a:t>
            </a:r>
            <a:r>
              <a:rPr lang="en-US" sz="2400" dirty="0" err="1"/>
              <a:t>tangan</a:t>
            </a:r>
            <a:r>
              <a:rPr lang="en-US" sz="2400" dirty="0"/>
              <a:t> </a:t>
            </a:r>
            <a:r>
              <a:rPr lang="en-US" sz="2400" dirty="0" err="1"/>
              <a:t>dokter</a:t>
            </a:r>
            <a:r>
              <a:rPr lang="en-US" sz="2400" dirty="0"/>
              <a:t>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dokter</a:t>
            </a:r>
            <a:r>
              <a:rPr lang="en-US" sz="2400" dirty="0"/>
              <a:t> </a:t>
            </a:r>
            <a:r>
              <a:rPr lang="en-US" sz="2400" dirty="0" err="1"/>
              <a:t>gigi</a:t>
            </a:r>
            <a:r>
              <a:rPr lang="en-US" sz="2400" dirty="0"/>
              <a:t> yang </a:t>
            </a:r>
            <a:r>
              <a:rPr lang="en-US" sz="2400" dirty="0" err="1"/>
              <a:t>memberikan</a:t>
            </a:r>
            <a:r>
              <a:rPr lang="en-US" sz="2400" dirty="0"/>
              <a:t> </a:t>
            </a:r>
            <a:r>
              <a:rPr lang="en-US" sz="2400" dirty="0" err="1"/>
              <a:t>pelayanan</a:t>
            </a:r>
            <a:r>
              <a:rPr lang="en-US" sz="2400" dirty="0"/>
              <a:t> </a:t>
            </a:r>
            <a:r>
              <a:rPr lang="en-US" sz="2400" dirty="0" err="1"/>
              <a:t>kesehatan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59774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79B3-2394-40D8-8B19-9E2E3783E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249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id-ID" dirty="0"/>
              <a:t>SIMRS </a:t>
            </a:r>
            <a:r>
              <a:rPr lang="id-ID" dirty="0">
                <a:sym typeface="Wingdings" panose="05000000000000000000" pitchFamily="2" charset="2"/>
              </a:rPr>
              <a:t>Rekam Medis Resume medis</a:t>
            </a:r>
            <a:endParaRPr lang="id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27C750-B8EE-4E7A-9188-2FE63C3ADC64}"/>
              </a:ext>
            </a:extLst>
          </p:cNvPr>
          <p:cNvSpPr/>
          <p:nvPr/>
        </p:nvSpPr>
        <p:spPr>
          <a:xfrm>
            <a:off x="609599" y="1455312"/>
            <a:ext cx="10658623" cy="5170571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50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accent3">
                  <a:lumMod val="105000"/>
                  <a:satMod val="109000"/>
                  <a:tint val="81000"/>
                </a:schemeClr>
              </a:gs>
            </a:gsLst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4120563-A146-41E5-BCB0-4A977EF1C805}"/>
              </a:ext>
            </a:extLst>
          </p:cNvPr>
          <p:cNvSpPr/>
          <p:nvPr/>
        </p:nvSpPr>
        <p:spPr>
          <a:xfrm>
            <a:off x="1349113" y="1734879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Pendaftaran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ADF318-5DC7-4C00-AA19-CABC2A3A0F17}"/>
              </a:ext>
            </a:extLst>
          </p:cNvPr>
          <p:cNvSpPr/>
          <p:nvPr/>
        </p:nvSpPr>
        <p:spPr>
          <a:xfrm>
            <a:off x="4737082" y="1737092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Pelayanan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BF6CCA0-BF24-41AD-841E-B4A097AE42B0}"/>
              </a:ext>
            </a:extLst>
          </p:cNvPr>
          <p:cNvSpPr/>
          <p:nvPr/>
        </p:nvSpPr>
        <p:spPr>
          <a:xfrm>
            <a:off x="7872596" y="1734878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Penunjang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5B85A4-0D70-4B5E-8127-1FA91A059325}"/>
              </a:ext>
            </a:extLst>
          </p:cNvPr>
          <p:cNvSpPr/>
          <p:nvPr/>
        </p:nvSpPr>
        <p:spPr>
          <a:xfrm>
            <a:off x="2263249" y="2408279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Farmasi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0EB747-B05B-4E01-A7B0-B2F06DA190D4}"/>
              </a:ext>
            </a:extLst>
          </p:cNvPr>
          <p:cNvSpPr/>
          <p:nvPr/>
        </p:nvSpPr>
        <p:spPr>
          <a:xfrm>
            <a:off x="6979601" y="2408278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Pembayaran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B52B9A-583E-4AFB-B789-DAEFDA9028D6}"/>
              </a:ext>
            </a:extLst>
          </p:cNvPr>
          <p:cNvSpPr/>
          <p:nvPr/>
        </p:nvSpPr>
        <p:spPr>
          <a:xfrm>
            <a:off x="1349113" y="3079471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Inventory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0694546-0331-45D5-87BD-D2981EBF46BD}"/>
              </a:ext>
            </a:extLst>
          </p:cNvPr>
          <p:cNvSpPr/>
          <p:nvPr/>
        </p:nvSpPr>
        <p:spPr>
          <a:xfrm>
            <a:off x="4741634" y="3079469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Sumber Daya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09AC960-2245-4AD7-BA89-5315C9186FE0}"/>
              </a:ext>
            </a:extLst>
          </p:cNvPr>
          <p:cNvSpPr/>
          <p:nvPr/>
        </p:nvSpPr>
        <p:spPr>
          <a:xfrm>
            <a:off x="7932137" y="3079468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Ikatan Kerjasama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5F0D475-5A54-49F1-ADDC-C533DDE51A37}"/>
              </a:ext>
            </a:extLst>
          </p:cNvPr>
          <p:cNvSpPr/>
          <p:nvPr/>
        </p:nvSpPr>
        <p:spPr>
          <a:xfrm>
            <a:off x="2221045" y="3737856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Produk + Tarif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21F7AD1-E311-4253-A30C-8D36C20D4CF4}"/>
              </a:ext>
            </a:extLst>
          </p:cNvPr>
          <p:cNvSpPr/>
          <p:nvPr/>
        </p:nvSpPr>
        <p:spPr>
          <a:xfrm>
            <a:off x="7016048" y="3736590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Tindakan + Diagnosa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75064DC-D41C-4FC3-84BB-1BBA4D253BDD}"/>
              </a:ext>
            </a:extLst>
          </p:cNvPr>
          <p:cNvSpPr/>
          <p:nvPr/>
        </p:nvSpPr>
        <p:spPr>
          <a:xfrm>
            <a:off x="1349113" y="4421318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Aset + Maintenance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2685A4-671D-49A3-9EC9-873CDD2CE3A6}"/>
              </a:ext>
            </a:extLst>
          </p:cNvPr>
          <p:cNvSpPr/>
          <p:nvPr/>
        </p:nvSpPr>
        <p:spPr>
          <a:xfrm>
            <a:off x="4811978" y="4421318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Indek Kinerja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85D8FC9-0002-4235-B31D-ADB83BCBBEED}"/>
              </a:ext>
            </a:extLst>
          </p:cNvPr>
          <p:cNvSpPr/>
          <p:nvPr/>
        </p:nvSpPr>
        <p:spPr>
          <a:xfrm>
            <a:off x="7960274" y="4421317"/>
            <a:ext cx="2532194" cy="565736"/>
          </a:xfrm>
          <a:prstGeom prst="roundRect">
            <a:avLst/>
          </a:prstGeom>
          <a:solidFill>
            <a:srgbClr val="FFC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..........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F2C1A36-7964-44E1-8F71-C95D3BBB7238}"/>
              </a:ext>
            </a:extLst>
          </p:cNvPr>
          <p:cNvSpPr/>
          <p:nvPr/>
        </p:nvSpPr>
        <p:spPr>
          <a:xfrm>
            <a:off x="1113758" y="5201143"/>
            <a:ext cx="9404752" cy="5657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KEUANGAN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76989B2-C53D-4C04-8670-86A0C41E0FF2}"/>
              </a:ext>
            </a:extLst>
          </p:cNvPr>
          <p:cNvSpPr/>
          <p:nvPr/>
        </p:nvSpPr>
        <p:spPr>
          <a:xfrm>
            <a:off x="1111410" y="5803710"/>
            <a:ext cx="9404752" cy="5657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latin typeface="Berlin Sans FB" panose="020E0602020502020306" pitchFamily="34" charset="0"/>
                <a:cs typeface="Aharoni" panose="02010803020104030203" pitchFamily="2" charset="-79"/>
              </a:rPr>
              <a:t>REKAM MEDIK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6E62794-A5D5-43CE-8C2A-AC597FA0301F}"/>
              </a:ext>
            </a:extLst>
          </p:cNvPr>
          <p:cNvSpPr/>
          <p:nvPr/>
        </p:nvSpPr>
        <p:spPr>
          <a:xfrm>
            <a:off x="7327222" y="5473028"/>
            <a:ext cx="3828885" cy="975408"/>
          </a:xfrm>
          <a:prstGeom prst="ellipse">
            <a:avLst/>
          </a:prstGeom>
          <a:gradFill>
            <a:gsLst>
              <a:gs pos="0">
                <a:srgbClr val="FFFF00"/>
              </a:gs>
              <a:gs pos="50000">
                <a:schemeClr val="accent3">
                  <a:lumMod val="105000"/>
                  <a:satMod val="103000"/>
                  <a:tint val="73000"/>
                </a:schemeClr>
              </a:gs>
              <a:gs pos="71700">
                <a:srgbClr val="D6E08F"/>
              </a:gs>
              <a:gs pos="100000">
                <a:schemeClr val="accent3">
                  <a:lumMod val="105000"/>
                  <a:satMod val="109000"/>
                  <a:tint val="81000"/>
                </a:schemeClr>
              </a:gs>
            </a:gsLst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b="1" dirty="0">
                <a:solidFill>
                  <a:srgbClr val="002060"/>
                </a:solidFill>
              </a:rPr>
              <a:t>Resume Medis</a:t>
            </a:r>
          </a:p>
        </p:txBody>
      </p:sp>
    </p:spTree>
    <p:extLst>
      <p:ext uri="{BB962C8B-B14F-4D97-AF65-F5344CB8AC3E}">
        <p14:creationId xmlns:p14="http://schemas.microsoft.com/office/powerpoint/2010/main" val="140398217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Kebijakan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Permenkes No 001 Tahun 2012 tentang Sistem Rujukan Pelayanan Kesehatan Perorangan</a:t>
            </a:r>
          </a:p>
          <a:p>
            <a:r>
              <a:rPr lang="en-US"/>
              <a:t>Permenkes Revisi 269  Tahun 2008 tentang Rekam Medis </a:t>
            </a:r>
          </a:p>
        </p:txBody>
      </p:sp>
    </p:spTree>
    <p:extLst>
      <p:ext uri="{BB962C8B-B14F-4D97-AF65-F5344CB8AC3E}">
        <p14:creationId xmlns:p14="http://schemas.microsoft.com/office/powerpoint/2010/main" val="275020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F148B-114D-43EF-8D66-0EB3EE39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Variabel Data Resume Medis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2103F-F938-4E9D-AB7F-BD995EEFF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d-ID" dirty="0"/>
              <a:t>Identitas Pasien: </a:t>
            </a:r>
            <a:r>
              <a:rPr lang="id-ID" dirty="0">
                <a:highlight>
                  <a:srgbClr val="FFFF00"/>
                </a:highlight>
              </a:rPr>
              <a:t>Nama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Tempat/Tanggal Lahir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Jenis Kelamin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No RM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NIK</a:t>
            </a:r>
            <a:r>
              <a:rPr lang="id-ID" dirty="0"/>
              <a:t>, Ruang Perawatan, Dokter Penanggung Jawab, </a:t>
            </a:r>
            <a:r>
              <a:rPr lang="id-ID" dirty="0">
                <a:highlight>
                  <a:srgbClr val="FFFF00"/>
                </a:highlight>
              </a:rPr>
              <a:t>No HP/Telp</a:t>
            </a:r>
          </a:p>
          <a:p>
            <a:r>
              <a:rPr lang="id-ID" dirty="0"/>
              <a:t>Resume Medis: </a:t>
            </a:r>
            <a:r>
              <a:rPr lang="id-ID" dirty="0">
                <a:highlight>
                  <a:srgbClr val="FFFF00"/>
                </a:highlight>
              </a:rPr>
              <a:t>Tanggal Masuk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Tanggal Keluar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Diagnosa Masuk</a:t>
            </a:r>
            <a:r>
              <a:rPr lang="id-ID" dirty="0"/>
              <a:t>, </a:t>
            </a:r>
            <a:r>
              <a:rPr lang="id-ID" dirty="0">
                <a:highlight>
                  <a:srgbClr val="FFFF00"/>
                </a:highlight>
              </a:rPr>
              <a:t>Diagnosa Keluar</a:t>
            </a:r>
          </a:p>
          <a:p>
            <a:r>
              <a:rPr lang="id-ID" dirty="0"/>
              <a:t>Anamnesis</a:t>
            </a:r>
          </a:p>
          <a:p>
            <a:r>
              <a:rPr lang="id-ID" dirty="0"/>
              <a:t>Pemeriksaan Penunjang: Laboratorium, Radiologi, Lain-lain</a:t>
            </a:r>
          </a:p>
          <a:p>
            <a:r>
              <a:rPr lang="id-ID" dirty="0"/>
              <a:t>Tindakan medis</a:t>
            </a:r>
          </a:p>
          <a:p>
            <a:r>
              <a:rPr lang="id-ID" dirty="0"/>
              <a:t>Kondisi saat pulang</a:t>
            </a:r>
          </a:p>
          <a:p>
            <a:r>
              <a:rPr lang="id-ID" dirty="0"/>
              <a:t>Cara Keluar</a:t>
            </a:r>
          </a:p>
          <a:p>
            <a:r>
              <a:rPr lang="id-ID" dirty="0"/>
              <a:t>Obat yang diberikan</a:t>
            </a:r>
          </a:p>
          <a:p>
            <a:r>
              <a:rPr lang="id-ID" dirty="0"/>
              <a:t>Instruksi tindak lanjut</a:t>
            </a:r>
          </a:p>
          <a:p>
            <a:r>
              <a:rPr lang="id-ID" dirty="0"/>
              <a:t>Rencana tindak lanjut</a:t>
            </a:r>
          </a:p>
          <a:p>
            <a:endParaRPr lang="id-ID" dirty="0"/>
          </a:p>
          <a:p>
            <a:endParaRPr lang="id-ID" dirty="0"/>
          </a:p>
          <a:p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794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562066" y="114430"/>
            <a:ext cx="5730215" cy="6662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1715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/>
              <a:t>Kebijakan</a:t>
            </a: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96259" y="272642"/>
            <a:ext cx="7469040" cy="6585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61333" y="1980612"/>
            <a:ext cx="3424106" cy="3723901"/>
          </a:xfrm>
          <a:prstGeom prst="rect">
            <a:avLst/>
          </a:prstGeom>
        </p:spPr>
        <p:txBody>
          <a:bodyPr vert="horz" lIns="0" rIns="0" bIns="0" anchor="t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2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Revisi Permenkes 269 Tahun 2008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tion on brainstorming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brainstorming presentation.potx" id="{DE77CA07-3D7A-4CF2-AF02-587F794CB3CB}" vid="{13C2A94F-C0A1-4622-B71C-29A3B00D5E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brainstorming presentation</Template>
  <TotalTime>1624</TotalTime>
  <Words>1037</Words>
  <Application>Microsoft Office PowerPoint</Application>
  <PresentationFormat>Widescreen</PresentationFormat>
  <Paragraphs>149</Paragraphs>
  <Slides>33</Slides>
  <Notes>1</Notes>
  <HiddenSlides>4</HiddenSlides>
  <MMClips>1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Aharoni</vt:lpstr>
      <vt:lpstr>Arial</vt:lpstr>
      <vt:lpstr>Berlin Sans FB</vt:lpstr>
      <vt:lpstr>Calibri</vt:lpstr>
      <vt:lpstr>Century Gothic</vt:lpstr>
      <vt:lpstr>Chaparral Pro</vt:lpstr>
      <vt:lpstr>Palatino Linotype</vt:lpstr>
      <vt:lpstr>Wingdings</vt:lpstr>
      <vt:lpstr>Wingdings 2</vt:lpstr>
      <vt:lpstr>Presentation on brainstorming</vt:lpstr>
      <vt:lpstr>Resume Medis Terintegrasi</vt:lpstr>
      <vt:lpstr>Agenda</vt:lpstr>
      <vt:lpstr>Overview</vt:lpstr>
      <vt:lpstr>Sistem Rujukan Terintegrasi</vt:lpstr>
      <vt:lpstr>SIMRS Rekam Medis Resume medis</vt:lpstr>
      <vt:lpstr>Kebijakan</vt:lpstr>
      <vt:lpstr>Variabel Data Resume Medis</vt:lpstr>
      <vt:lpstr>PowerPoint Presentation</vt:lpstr>
      <vt:lpstr>Kebijakan</vt:lpstr>
      <vt:lpstr>Kebijakan</vt:lpstr>
      <vt:lpstr>Kebijakan</vt:lpstr>
      <vt:lpstr>Kebijakan</vt:lpstr>
      <vt:lpstr>Kebijakan</vt:lpstr>
      <vt:lpstr>Alur</vt:lpstr>
      <vt:lpstr>Aplikasi Sisrute – Resume Medis (1)</vt:lpstr>
      <vt:lpstr>Aplikasi Sisrute – Resume Medis (2)</vt:lpstr>
      <vt:lpstr>Aplikasi Sisrute – Resume Medis (3)</vt:lpstr>
      <vt:lpstr>Web Service Resume Medis terintegrasi (1)</vt:lpstr>
      <vt:lpstr>Web Service Resume Medis terintegrasi (2)</vt:lpstr>
      <vt:lpstr>Sisrute Integrasi dengan SIMRS</vt:lpstr>
      <vt:lpstr>Simpan/Tambah Resume Medis</vt:lpstr>
      <vt:lpstr>Baca Resume Medis</vt:lpstr>
      <vt:lpstr>Ketentuan Teknis Web Service</vt:lpstr>
      <vt:lpstr>PowerPoint Presentation</vt:lpstr>
      <vt:lpstr>Pemanfaatan Data Resume Medis Integrasi</vt:lpstr>
      <vt:lpstr>Tantangan dan Jawaban</vt:lpstr>
      <vt:lpstr>Resume Medis pasien via app/Android versi production</vt:lpstr>
      <vt:lpstr>Test Resume pasien via app/Android</vt:lpstr>
      <vt:lpstr>Installasi APK</vt:lpstr>
      <vt:lpstr>Installasi APK</vt:lpstr>
      <vt:lpstr>Installasi APK</vt:lpstr>
      <vt:lpstr>Installasi APK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Medis Terintegrasi</dc:title>
  <dc:creator>Windows User</dc:creator>
  <cp:lastModifiedBy>INSTI</cp:lastModifiedBy>
  <cp:revision>77</cp:revision>
  <dcterms:created xsi:type="dcterms:W3CDTF">2018-09-13T05:30:45Z</dcterms:created>
  <dcterms:modified xsi:type="dcterms:W3CDTF">2019-07-02T08:45:30Z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